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6" r:id="rId3"/>
    <p:sldId id="347" r:id="rId4"/>
    <p:sldId id="348" r:id="rId6"/>
    <p:sldId id="349" r:id="rId7"/>
    <p:sldId id="350" r:id="rId8"/>
    <p:sldId id="351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2" r:id="rId18"/>
    <p:sldId id="363" r:id="rId19"/>
    <p:sldId id="364" r:id="rId20"/>
    <p:sldId id="365" r:id="rId21"/>
    <p:sldId id="366" r:id="rId22"/>
    <p:sldId id="367" r:id="rId23"/>
    <p:sldId id="369" r:id="rId24"/>
    <p:sldId id="368" r:id="rId25"/>
    <p:sldId id="370" r:id="rId26"/>
    <p:sldId id="259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260" r:id="rId45"/>
    <p:sldId id="388" r:id="rId46"/>
    <p:sldId id="389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5A7FA9"/>
    <a:srgbClr val="D1D6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tags" Target="../tags/tag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tags" Target="../tags/tag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5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gwsbjg248c58w83usl2rcxza"/>
          <p:cNvPicPr>
            <a:picLocks noChangeAspect="1"/>
          </p:cNvPicPr>
          <p:nvPr/>
        </p:nvPicPr>
        <p:blipFill>
          <a:blip r:embed="rId1"/>
          <a:srcRect l="19938" b="8453"/>
          <a:stretch>
            <a:fillRect/>
          </a:stretch>
        </p:blipFill>
        <p:spPr>
          <a:xfrm>
            <a:off x="0" y="955040"/>
            <a:ext cx="9079230" cy="519112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941060" y="1046480"/>
            <a:ext cx="1980565" cy="3187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13880" y="-3175"/>
            <a:ext cx="3994150" cy="47453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2"/>
            </p:custDataLst>
          </p:nvPr>
        </p:nvSpPr>
        <p:spPr>
          <a:xfrm>
            <a:off x="7621586" y="2967698"/>
            <a:ext cx="1855470" cy="92202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5G.O </a:t>
            </a:r>
            <a:endParaRPr lang="en-US" altLang="zh-C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61000" y="1046480"/>
            <a:ext cx="2941320" cy="33718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Times New Roman" panose="02020603050405020304" charset="0"/>
              </a:rPr>
              <a:t>点亮梦想，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charset="0"/>
              </a:rPr>
              <a:t>未来无惑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690" y="125095"/>
            <a:ext cx="10092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5G知识图谱与融媒体可视</a:t>
            </a:r>
            <a:r>
              <a:rPr lang="zh-CN" altLang="en-US" sz="48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化网页框架</a:t>
            </a:r>
            <a:endParaRPr lang="zh-CN" altLang="en-US" sz="48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83400" y="1052830"/>
            <a:ext cx="1111250" cy="306705"/>
          </a:xfrm>
          <a:prstGeom prst="roundRect">
            <a:avLst/>
          </a:prstGeom>
          <a:noFill/>
          <a:ln>
            <a:solidFill>
              <a:srgbClr val="F2F2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16890" y="1214755"/>
            <a:ext cx="11159490" cy="5116195"/>
          </a:xfrm>
          <a:prstGeom prst="rect">
            <a:avLst/>
          </a:prstGeom>
          <a:noFill/>
          <a:ln w="2222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5gwsbjg248c58w83usl2rcxza"/>
          <p:cNvPicPr>
            <a:picLocks noChangeAspect="1"/>
          </p:cNvPicPr>
          <p:nvPr/>
        </p:nvPicPr>
        <p:blipFill>
          <a:blip r:embed="rId1"/>
          <a:srcRect l="31311" r="40771" b="8258"/>
          <a:stretch>
            <a:fillRect/>
          </a:stretch>
        </p:blipFill>
        <p:spPr>
          <a:xfrm>
            <a:off x="4064000" y="-34925"/>
            <a:ext cx="4066540" cy="692721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295900" y="2530475"/>
            <a:ext cx="1600835" cy="2104390"/>
            <a:chOff x="7442" y="3241"/>
            <a:chExt cx="4316" cy="4317"/>
          </a:xfrm>
        </p:grpSpPr>
        <p:sp>
          <p:nvSpPr>
            <p:cNvPr id="3" name="菱形 2"/>
            <p:cNvSpPr/>
            <p:nvPr/>
          </p:nvSpPr>
          <p:spPr>
            <a:xfrm>
              <a:off x="7442" y="3241"/>
              <a:ext cx="4317" cy="4317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菱形 3"/>
            <p:cNvSpPr/>
            <p:nvPr/>
          </p:nvSpPr>
          <p:spPr>
            <a:xfrm>
              <a:off x="8111" y="3242"/>
              <a:ext cx="2980" cy="4317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8740" y="3242"/>
              <a:ext cx="1722" cy="4317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>
              <a:stCxn id="5" idx="0"/>
              <a:endCxn id="5" idx="2"/>
            </p:cNvCxnSpPr>
            <p:nvPr/>
          </p:nvCxnSpPr>
          <p:spPr>
            <a:xfrm>
              <a:off x="9601" y="3242"/>
              <a:ext cx="0" cy="4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stCxn id="3" idx="1"/>
              <a:endCxn id="3" idx="3"/>
            </p:cNvCxnSpPr>
            <p:nvPr/>
          </p:nvCxnSpPr>
          <p:spPr>
            <a:xfrm>
              <a:off x="7442" y="5400"/>
              <a:ext cx="43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866140" y="3582670"/>
            <a:ext cx="2315210" cy="688340"/>
            <a:chOff x="10668" y="3833"/>
            <a:chExt cx="3646" cy="1084"/>
          </a:xfrm>
        </p:grpSpPr>
        <p:sp>
          <p:nvSpPr>
            <p:cNvPr id="11" name="文本框 10"/>
            <p:cNvSpPr txBox="1"/>
            <p:nvPr/>
          </p:nvSpPr>
          <p:spPr>
            <a:xfrm>
              <a:off x="10668" y="4386"/>
              <a:ext cx="3264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果壳、36氪、新智元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2" name="PA_矩形 17"/>
            <p:cNvSpPr/>
            <p:nvPr>
              <p:custDataLst>
                <p:tags r:id="rId2"/>
              </p:custDataLst>
            </p:nvPr>
          </p:nvSpPr>
          <p:spPr>
            <a:xfrm>
              <a:off x="11516" y="3833"/>
              <a:ext cx="2798" cy="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0" b="1" dirty="0">
                  <a:solidFill>
                    <a:srgbClr val="262626"/>
                  </a:solidFill>
                  <a:sym typeface="+mn-ea"/>
                </a:rPr>
                <a:t>①互联网媒体：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147175" y="3582670"/>
            <a:ext cx="2072640" cy="935355"/>
            <a:chOff x="10668" y="3832"/>
            <a:chExt cx="3264" cy="1473"/>
          </a:xfrm>
        </p:grpSpPr>
        <p:sp>
          <p:nvSpPr>
            <p:cNvPr id="13" name="文本框 12"/>
            <p:cNvSpPr txBox="1"/>
            <p:nvPr/>
          </p:nvSpPr>
          <p:spPr>
            <a:xfrm>
              <a:off x="10668" y="4386"/>
              <a:ext cx="3264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600">
                  <a:solidFill>
                    <a:srgbClr val="262626"/>
                  </a:solidFill>
                  <a:sym typeface="+mn-ea"/>
                </a:rPr>
                <a:t>人民日报、中央广播电视总台、新华网。</a:t>
              </a:r>
              <a:endParaRPr lang="zh-CN" altLang="en-US" sz="160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4" name="PA_矩形 17"/>
            <p:cNvSpPr/>
            <p:nvPr>
              <p:custDataLst>
                <p:tags r:id="rId3"/>
              </p:custDataLst>
            </p:nvPr>
          </p:nvSpPr>
          <p:spPr>
            <a:xfrm>
              <a:off x="10668" y="3832"/>
              <a:ext cx="2798" cy="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en-US" altLang="zh-CN" sz="1865" b="1" dirty="0">
                  <a:solidFill>
                    <a:srgbClr val="1F1F1F"/>
                  </a:solidFill>
                  <a:sym typeface="+mn-ea"/>
                </a:rPr>
                <a:t>②新闻媒体：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28" name="AutoShape 59"/>
          <p:cNvSpPr/>
          <p:nvPr/>
        </p:nvSpPr>
        <p:spPr bwMode="auto">
          <a:xfrm>
            <a:off x="1606550" y="1981835"/>
            <a:ext cx="946150" cy="94234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15" name="AutoShape 59"/>
          <p:cNvSpPr/>
          <p:nvPr/>
        </p:nvSpPr>
        <p:spPr bwMode="auto">
          <a:xfrm>
            <a:off x="9417685" y="1981835"/>
            <a:ext cx="946150" cy="94234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16890" y="376555"/>
            <a:ext cx="34671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 dirty="0">
                <a:solidFill>
                  <a:srgbClr val="262626"/>
                </a:solidFill>
                <a:sym typeface="+mn-ea"/>
              </a:rPr>
              <a:t>06 </a:t>
            </a:r>
            <a:r>
              <a:rPr lang="zh-CN" altLang="en-US" sz="3000" b="1" dirty="0">
                <a:solidFill>
                  <a:srgbClr val="262626"/>
                </a:solidFill>
                <a:sym typeface="+mn-ea"/>
              </a:rPr>
              <a:t>5G研究相关媒体</a:t>
            </a:r>
            <a:endParaRPr lang="zh-CN" altLang="en-US" sz="3000" b="1" dirty="0">
              <a:solidFill>
                <a:srgbClr val="26262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15" grpId="0" bldLvl="0" animBg="1"/>
      <p:bldP spid="1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gwsbjg248c58w83usl2rcxza"/>
          <p:cNvPicPr>
            <a:picLocks noChangeAspect="1"/>
          </p:cNvPicPr>
          <p:nvPr/>
        </p:nvPicPr>
        <p:blipFill>
          <a:blip r:embed="rId1"/>
          <a:srcRect l="57740" t="33815" b="13005"/>
          <a:stretch>
            <a:fillRect/>
          </a:stretch>
        </p:blipFill>
        <p:spPr>
          <a:xfrm>
            <a:off x="4357370" y="1454150"/>
            <a:ext cx="3483610" cy="2192020"/>
          </a:xfrm>
          <a:prstGeom prst="rect">
            <a:avLst/>
          </a:prstGeom>
        </p:spPr>
      </p:pic>
      <p:pic>
        <p:nvPicPr>
          <p:cNvPr id="4" name="图片 3" descr="5gwsbjg248c58w83usl2rcxza"/>
          <p:cNvPicPr>
            <a:picLocks noChangeAspect="1"/>
          </p:cNvPicPr>
          <p:nvPr/>
        </p:nvPicPr>
        <p:blipFill>
          <a:blip r:embed="rId1"/>
          <a:srcRect l="20455" t="6818" r="44192" b="9848"/>
          <a:stretch>
            <a:fillRect/>
          </a:stretch>
        </p:blipFill>
        <p:spPr>
          <a:xfrm>
            <a:off x="703580" y="1473200"/>
            <a:ext cx="3556000" cy="4191000"/>
          </a:xfrm>
          <a:prstGeom prst="rect">
            <a:avLst/>
          </a:prstGeom>
        </p:spPr>
      </p:pic>
      <p:sp>
        <p:nvSpPr>
          <p:cNvPr id="5122" name="矩形 27"/>
          <p:cNvSpPr>
            <a:spLocks noChangeArrowheads="1"/>
          </p:cNvSpPr>
          <p:nvPr/>
        </p:nvSpPr>
        <p:spPr bwMode="auto">
          <a:xfrm rot="5400000">
            <a:off x="5123815" y="2952433"/>
            <a:ext cx="1935163" cy="3481387"/>
          </a:xfrm>
          <a:prstGeom prst="rect">
            <a:avLst/>
          </a:prstGeom>
          <a:solidFill>
            <a:srgbClr val="262626"/>
          </a:solidFill>
          <a:ln w="3175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31" name="组合 21"/>
          <p:cNvGrpSpPr/>
          <p:nvPr/>
        </p:nvGrpSpPr>
        <p:grpSpPr bwMode="auto">
          <a:xfrm>
            <a:off x="5441315" y="4162425"/>
            <a:ext cx="1300480" cy="1176655"/>
            <a:chOff x="0" y="0"/>
            <a:chExt cx="2438400" cy="2212630"/>
          </a:xfrm>
          <a:solidFill>
            <a:srgbClr val="FFFFFF"/>
          </a:solidFill>
        </p:grpSpPr>
        <p:sp>
          <p:nvSpPr>
            <p:cNvPr id="5135" name="Freeform 25"/>
            <p:cNvSpPr>
              <a:spLocks noChangeArrowheads="1"/>
            </p:cNvSpPr>
            <p:nvPr/>
          </p:nvSpPr>
          <p:spPr bwMode="auto">
            <a:xfrm>
              <a:off x="894159" y="1676488"/>
              <a:ext cx="656034" cy="536142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任意多边形 23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223885" y="2251075"/>
            <a:ext cx="368300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①学科联系：应用数学、图形学、信息可视化技术、信息科学等；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②国际顶尖知识库：FreeBase、Knowledge Vauit、DBpedia、Wikidata等；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③典型呈现形式：统计图、分布图、结构图、设计图。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8" name="PA_矩形 17"/>
          <p:cNvSpPr/>
          <p:nvPr>
            <p:custDataLst>
              <p:tags r:id="rId2"/>
            </p:custDataLst>
          </p:nvPr>
        </p:nvSpPr>
        <p:spPr>
          <a:xfrm>
            <a:off x="8223885" y="1420495"/>
            <a:ext cx="375475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4000" b="1" dirty="0">
                <a:solidFill>
                  <a:srgbClr val="262626"/>
                </a:solidFill>
              </a:rPr>
              <a:t>07 知识图谱</a:t>
            </a:r>
            <a:endParaRPr lang="en-US" altLang="zh-CN" sz="4000" b="1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1"/>
          <a:srcRect l="21209" b="9288"/>
          <a:stretch>
            <a:fillRect/>
          </a:stretch>
        </p:blipFill>
        <p:spPr>
          <a:xfrm>
            <a:off x="5728335" y="955040"/>
            <a:ext cx="6463665" cy="496125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110" y="955040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69110" y="1172845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CONTECTS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21648" y="23264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一、产品与项目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648" y="28852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二、市场分析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648" y="34186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三、市场营销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648" y="392283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四、核心技术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58720" y="2940685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68245" y="23818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48560" y="34740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8720" y="397764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648" y="442702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五、投资与财务分析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48560" y="448183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1648" y="495216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六、风险评估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48560" y="500697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62625" y="955675"/>
            <a:ext cx="6429375" cy="496062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6" grpId="0" bldLvl="0" animBg="1"/>
      <p:bldP spid="7" grpId="0"/>
      <p:bldP spid="50" grpId="0"/>
      <p:bldP spid="4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 bldLvl="0" animBg="1"/>
      <p:bldP spid="3" grpId="0"/>
      <p:bldP spid="15" grpId="0" bldLvl="0" animBg="1"/>
      <p:bldP spid="16" grpId="0"/>
      <p:bldP spid="1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timg (1) - 副本"/>
          <p:cNvPicPr>
            <a:picLocks noChangeAspect="1"/>
          </p:cNvPicPr>
          <p:nvPr/>
        </p:nvPicPr>
        <p:blipFill>
          <a:blip r:embed="rId1"/>
          <a:srcRect l="7143" r="7143"/>
          <a:stretch>
            <a:fillRect/>
          </a:stretch>
        </p:blipFill>
        <p:spPr>
          <a:xfrm>
            <a:off x="925830" y="1326515"/>
            <a:ext cx="5029200" cy="4573270"/>
          </a:xfrm>
          <a:prstGeom prst="rect">
            <a:avLst/>
          </a:prstGeom>
        </p:spPr>
      </p:pic>
      <p:sp>
        <p:nvSpPr>
          <p:cNvPr id="15" name="PA_文本框 5"/>
          <p:cNvSpPr txBox="1"/>
          <p:nvPr>
            <p:custDataLst>
              <p:tags r:id="rId2"/>
            </p:custDataLst>
          </p:nvPr>
        </p:nvSpPr>
        <p:spPr>
          <a:xfrm>
            <a:off x="6892606" y="1325588"/>
            <a:ext cx="5008880" cy="1753235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宏观层面</a:t>
            </a:r>
            <a:endParaRPr lang="en-US" altLang="zh-CN" sz="6000" dirty="0">
              <a:solidFill>
                <a:srgbClr val="262626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——PEST分析</a:t>
            </a:r>
            <a:endParaRPr lang="en-US" altLang="zh-CN" sz="6000" dirty="0">
              <a:solidFill>
                <a:srgbClr val="262626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8980" y="3743325"/>
            <a:ext cx="463486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PEST分析一般作为帮助企业检阅其外部宏观环境一种重要手段。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其中，宏观环境又被成为一般环境，是指一切影响行业和企业的宏观力量。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830" y="1325880"/>
            <a:ext cx="5028565" cy="457390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4763135" y="375285"/>
            <a:ext cx="26650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solidFill>
                  <a:srgbClr val="1F1F1F"/>
                </a:solidFill>
              </a:rPr>
              <a:t>01 政治环境</a:t>
            </a:r>
            <a:endParaRPr lang="en-US" altLang="zh-CN" sz="28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9180" y="1167130"/>
            <a:ext cx="104635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① 中国进入“5G商用”时代；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②2020年3月提出，加快以5G网络为首的“新基建”建设进度；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③5G是第一个在发展初期就拥有全球统一标准的移动通信技术，3GPP不断为其更新标准。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3" name="图片 2" descr="timg (2) - 副本"/>
          <p:cNvPicPr>
            <a:picLocks noChangeAspect="1"/>
          </p:cNvPicPr>
          <p:nvPr/>
        </p:nvPicPr>
        <p:blipFill>
          <a:blip r:embed="rId2"/>
          <a:srcRect t="23199" b="14385"/>
          <a:stretch>
            <a:fillRect/>
          </a:stretch>
        </p:blipFill>
        <p:spPr>
          <a:xfrm>
            <a:off x="1059180" y="3123565"/>
            <a:ext cx="10464165" cy="33077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025650" y="2634950"/>
            <a:ext cx="368300" cy="495935"/>
            <a:chOff x="6243" y="4198"/>
            <a:chExt cx="580" cy="781"/>
          </a:xfrm>
        </p:grpSpPr>
        <p:sp>
          <p:nvSpPr>
            <p:cNvPr id="4" name="椭圆 3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5" name="任意多边形 4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059815" y="3124200"/>
            <a:ext cx="10463530" cy="330708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4763135" y="375285"/>
            <a:ext cx="26650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solidFill>
                  <a:srgbClr val="1F1F1F"/>
                </a:solidFill>
                <a:sym typeface="+mn-ea"/>
              </a:rPr>
              <a:t>02 </a:t>
            </a:r>
            <a:r>
              <a:rPr lang="zh-CN" altLang="en-US" sz="2800" b="1" dirty="0">
                <a:solidFill>
                  <a:srgbClr val="1F1F1F"/>
                </a:solidFill>
                <a:sym typeface="+mn-ea"/>
              </a:rPr>
              <a:t>经济</a:t>
            </a:r>
            <a:r>
              <a:rPr lang="en-US" altLang="zh-CN" sz="2800" b="1" dirty="0">
                <a:solidFill>
                  <a:srgbClr val="1F1F1F"/>
                </a:solidFill>
                <a:sym typeface="+mn-ea"/>
              </a:rPr>
              <a:t>环境</a:t>
            </a:r>
            <a:endParaRPr lang="en-US" altLang="zh-CN" sz="28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9815" y="1166495"/>
            <a:ext cx="104635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①5G作为“新基建”之首，是我国目前重点发展的信息数字化的基础设施。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②国内的5G生态正逐步走向“价值链模式”。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③大量资本投入正流向5G技术开发应用领域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3" name="图片 2" descr="timg (2) - 副本"/>
          <p:cNvPicPr>
            <a:picLocks noChangeAspect="1"/>
          </p:cNvPicPr>
          <p:nvPr/>
        </p:nvPicPr>
        <p:blipFill>
          <a:blip r:embed="rId2"/>
          <a:srcRect t="23199" b="14385"/>
          <a:stretch>
            <a:fillRect/>
          </a:stretch>
        </p:blipFill>
        <p:spPr>
          <a:xfrm>
            <a:off x="1059180" y="3123565"/>
            <a:ext cx="10464165" cy="33077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763135" y="2634950"/>
            <a:ext cx="368300" cy="495935"/>
            <a:chOff x="6243" y="4198"/>
            <a:chExt cx="580" cy="781"/>
          </a:xfrm>
        </p:grpSpPr>
        <p:sp>
          <p:nvSpPr>
            <p:cNvPr id="4" name="椭圆 3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5" name="任意多边形 4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059815" y="3124200"/>
            <a:ext cx="10463530" cy="330708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4763135" y="375285"/>
            <a:ext cx="26650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solidFill>
                  <a:srgbClr val="1F1F1F"/>
                </a:solidFill>
                <a:sym typeface="+mn-ea"/>
              </a:rPr>
              <a:t>03 </a:t>
            </a:r>
            <a:r>
              <a:rPr lang="zh-CN" altLang="en-US" sz="2800" b="1" dirty="0">
                <a:solidFill>
                  <a:srgbClr val="1F1F1F"/>
                </a:solidFill>
                <a:sym typeface="+mn-ea"/>
              </a:rPr>
              <a:t>社会</a:t>
            </a:r>
            <a:r>
              <a:rPr lang="en-US" altLang="zh-CN" sz="2800" b="1" dirty="0">
                <a:solidFill>
                  <a:srgbClr val="1F1F1F"/>
                </a:solidFill>
                <a:sym typeface="+mn-ea"/>
              </a:rPr>
              <a:t>环境</a:t>
            </a:r>
            <a:endParaRPr lang="en-US" altLang="zh-CN" sz="28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9815" y="1393825"/>
            <a:ext cx="10463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①社会需求量大，众多痛点问题亟待解决。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②市场中关于5G的、系统直观的信息了解渠道并不常见，市场渗透情况与预期有较大差距。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3" name="图片 2" descr="timg (2) - 副本"/>
          <p:cNvPicPr>
            <a:picLocks noChangeAspect="1"/>
          </p:cNvPicPr>
          <p:nvPr/>
        </p:nvPicPr>
        <p:blipFill>
          <a:blip r:embed="rId2"/>
          <a:srcRect t="23199" b="14385"/>
          <a:stretch>
            <a:fillRect/>
          </a:stretch>
        </p:blipFill>
        <p:spPr>
          <a:xfrm>
            <a:off x="1059180" y="3123565"/>
            <a:ext cx="10464165" cy="33077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428230" y="2720040"/>
            <a:ext cx="368300" cy="495935"/>
            <a:chOff x="6243" y="4198"/>
            <a:chExt cx="580" cy="781"/>
          </a:xfrm>
        </p:grpSpPr>
        <p:sp>
          <p:nvSpPr>
            <p:cNvPr id="4" name="椭圆 3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5" name="任意多边形 4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059815" y="3124200"/>
            <a:ext cx="10463530" cy="330708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4763135" y="375285"/>
            <a:ext cx="26650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solidFill>
                  <a:srgbClr val="1F1F1F"/>
                </a:solidFill>
                <a:sym typeface="+mn-ea"/>
              </a:rPr>
              <a:t>04 </a:t>
            </a:r>
            <a:r>
              <a:rPr lang="zh-CN" altLang="en-US" sz="2800" b="1" dirty="0">
                <a:solidFill>
                  <a:srgbClr val="1F1F1F"/>
                </a:solidFill>
                <a:sym typeface="+mn-ea"/>
              </a:rPr>
              <a:t>技术</a:t>
            </a:r>
            <a:r>
              <a:rPr lang="en-US" altLang="zh-CN" sz="2800" b="1" dirty="0">
                <a:solidFill>
                  <a:srgbClr val="1F1F1F"/>
                </a:solidFill>
                <a:sym typeface="+mn-ea"/>
              </a:rPr>
              <a:t>环境</a:t>
            </a:r>
            <a:endParaRPr lang="en-US" altLang="zh-CN" sz="2800" b="1" dirty="0">
              <a:solidFill>
                <a:srgbClr val="1F1F1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9815" y="1196340"/>
            <a:ext cx="104635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①从全球布局来看，5G已成为世界主要大国在高新技术领域竞争的焦点，与军事、经济、政治等因素融合趋于明显，5G布局竞争已进入白炽化阶段。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②如何降低成本损耗，如何优化环境配置，将是未来研究的重点之一。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3" name="图片 2" descr="timg (2) - 副本"/>
          <p:cNvPicPr>
            <a:picLocks noChangeAspect="1"/>
          </p:cNvPicPr>
          <p:nvPr/>
        </p:nvPicPr>
        <p:blipFill>
          <a:blip r:embed="rId2"/>
          <a:srcRect t="23199" b="14385"/>
          <a:stretch>
            <a:fillRect/>
          </a:stretch>
        </p:blipFill>
        <p:spPr>
          <a:xfrm>
            <a:off x="1059180" y="3123565"/>
            <a:ext cx="10464165" cy="33077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196830" y="2694640"/>
            <a:ext cx="368300" cy="495935"/>
            <a:chOff x="6243" y="4198"/>
            <a:chExt cx="580" cy="781"/>
          </a:xfrm>
        </p:grpSpPr>
        <p:sp>
          <p:nvSpPr>
            <p:cNvPr id="4" name="椭圆 3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5" name="任意多边形 4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059815" y="3124200"/>
            <a:ext cx="10463530" cy="330708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timg (1) - 副本"/>
          <p:cNvPicPr>
            <a:picLocks noChangeAspect="1"/>
          </p:cNvPicPr>
          <p:nvPr/>
        </p:nvPicPr>
        <p:blipFill>
          <a:blip r:embed="rId1"/>
          <a:srcRect l="7143" r="7143"/>
          <a:stretch>
            <a:fillRect/>
          </a:stretch>
        </p:blipFill>
        <p:spPr>
          <a:xfrm>
            <a:off x="6424930" y="1326515"/>
            <a:ext cx="5029200" cy="4573270"/>
          </a:xfrm>
          <a:prstGeom prst="rect">
            <a:avLst/>
          </a:prstGeom>
        </p:spPr>
      </p:pic>
      <p:sp>
        <p:nvSpPr>
          <p:cNvPr id="15" name="PA_文本框 5"/>
          <p:cNvSpPr txBox="1"/>
          <p:nvPr>
            <p:custDataLst>
              <p:tags r:id="rId2"/>
            </p:custDataLst>
          </p:nvPr>
        </p:nvSpPr>
        <p:spPr>
          <a:xfrm>
            <a:off x="870266" y="1326223"/>
            <a:ext cx="5389880" cy="1753235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微观层面</a:t>
            </a:r>
            <a:endParaRPr lang="en-US" altLang="zh-CN" sz="6000" dirty="0">
              <a:solidFill>
                <a:srgbClr val="262626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6000" dirty="0">
                <a:solidFill>
                  <a:srgbClr val="262626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——SWOT分析</a:t>
            </a:r>
            <a:endParaRPr lang="en-US" altLang="zh-CN" sz="6000" dirty="0">
              <a:solidFill>
                <a:srgbClr val="262626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6640" y="3743960"/>
            <a:ext cx="463486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swot分析是一种综合考虑企业内部条件和外部环境的各种因素，进行系统评价，从而选择最佳经营战略的方法。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5565" y="1325880"/>
            <a:ext cx="5028565" cy="457390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76595" y="-1270"/>
            <a:ext cx="6413500" cy="68605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04915" y="664210"/>
            <a:ext cx="5560695" cy="3692525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①本团队核心成员均为在校大学生，对公司运作、社会推广等经验较为欠缺，可能会造成决策性失误导致风险。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②5G.O产品为线上虚拟产品，严重依托互联网。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③品牌知名度较低。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49220" y="232410"/>
            <a:ext cx="835660" cy="1403350"/>
            <a:chOff x="2706" y="2666"/>
            <a:chExt cx="951" cy="1564"/>
          </a:xfrm>
        </p:grpSpPr>
        <p:grpSp>
          <p:nvGrpSpPr>
            <p:cNvPr id="12" name="Group 48"/>
            <p:cNvGrpSpPr/>
            <p:nvPr/>
          </p:nvGrpSpPr>
          <p:grpSpPr>
            <a:xfrm>
              <a:off x="2706" y="2666"/>
              <a:ext cx="951" cy="1564"/>
              <a:chOff x="1615191" y="866274"/>
              <a:chExt cx="883091" cy="1453008"/>
            </a:xfrm>
            <a:solidFill>
              <a:srgbClr val="262626"/>
            </a:solidFill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2056736" y="1529993"/>
                <a:ext cx="1" cy="788792"/>
              </a:xfrm>
              <a:prstGeom prst="line">
                <a:avLst/>
              </a:prstGeom>
              <a:grpFill/>
              <a:ln w="3175">
                <a:noFill/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 rot="10800000">
                <a:off x="1615191" y="866274"/>
                <a:ext cx="883091" cy="971254"/>
              </a:xfrm>
              <a:custGeom>
                <a:avLst/>
                <a:gdLst>
                  <a:gd name="connsiteX0" fmla="*/ 829340 w 1658680"/>
                  <a:gd name="connsiteY0" fmla="*/ 1824273 h 1824273"/>
                  <a:gd name="connsiteX1" fmla="*/ 0 w 1658680"/>
                  <a:gd name="connsiteY1" fmla="*/ 994933 h 1824273"/>
                  <a:gd name="connsiteX2" fmla="*/ 506524 w 1658680"/>
                  <a:gd name="connsiteY2" fmla="*/ 230767 h 1824273"/>
                  <a:gd name="connsiteX3" fmla="*/ 614520 w 1658680"/>
                  <a:gd name="connsiteY3" fmla="*/ 197243 h 1824273"/>
                  <a:gd name="connsiteX4" fmla="*/ 829339 w 1658680"/>
                  <a:gd name="connsiteY4" fmla="*/ 0 h 1824273"/>
                  <a:gd name="connsiteX5" fmla="*/ 1044157 w 1658680"/>
                  <a:gd name="connsiteY5" fmla="*/ 197242 h 1824273"/>
                  <a:gd name="connsiteX6" fmla="*/ 1152157 w 1658680"/>
                  <a:gd name="connsiteY6" fmla="*/ 230767 h 1824273"/>
                  <a:gd name="connsiteX7" fmla="*/ 1658680 w 1658680"/>
                  <a:gd name="connsiteY7" fmla="*/ 994933 h 1824273"/>
                  <a:gd name="connsiteX8" fmla="*/ 829340 w 1658680"/>
                  <a:gd name="connsiteY8" fmla="*/ 1824273 h 182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8680" h="1824273">
                    <a:moveTo>
                      <a:pt x="829340" y="1824273"/>
                    </a:moveTo>
                    <a:cubicBezTo>
                      <a:pt x="371308" y="1824273"/>
                      <a:pt x="0" y="1452965"/>
                      <a:pt x="0" y="994933"/>
                    </a:cubicBezTo>
                    <a:cubicBezTo>
                      <a:pt x="0" y="651409"/>
                      <a:pt x="208861" y="356667"/>
                      <a:pt x="506524" y="230767"/>
                    </a:cubicBezTo>
                    <a:lnTo>
                      <a:pt x="614520" y="197243"/>
                    </a:lnTo>
                    <a:lnTo>
                      <a:pt x="829339" y="0"/>
                    </a:lnTo>
                    <a:lnTo>
                      <a:pt x="1044157" y="197242"/>
                    </a:lnTo>
                    <a:lnTo>
                      <a:pt x="1152157" y="230767"/>
                    </a:lnTo>
                    <a:cubicBezTo>
                      <a:pt x="1449819" y="356667"/>
                      <a:pt x="1658680" y="651409"/>
                      <a:pt x="1658680" y="994933"/>
                    </a:cubicBezTo>
                    <a:cubicBezTo>
                      <a:pt x="1658680" y="1452965"/>
                      <a:pt x="1287372" y="1824273"/>
                      <a:pt x="829340" y="1824273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2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935402" y="2076613"/>
                <a:ext cx="242669" cy="242669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2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021" y="2877"/>
              <a:ext cx="352" cy="458"/>
              <a:chOff x="5013" y="2233"/>
              <a:chExt cx="352" cy="458"/>
            </a:xfrm>
            <a:solidFill>
              <a:schemeClr val="bg1"/>
            </a:solidFill>
          </p:grpSpPr>
          <p:sp>
            <p:nvSpPr>
              <p:cNvPr id="265" name="Freeform 50"/>
              <p:cNvSpPr>
                <a:spLocks noEditPoints="1"/>
              </p:cNvSpPr>
              <p:nvPr/>
            </p:nvSpPr>
            <p:spPr bwMode="auto">
              <a:xfrm>
                <a:off x="5013" y="2233"/>
                <a:ext cx="353" cy="458"/>
              </a:xfrm>
              <a:custGeom>
                <a:avLst/>
                <a:gdLst>
                  <a:gd name="T0" fmla="*/ 141 w 142"/>
                  <a:gd name="T1" fmla="*/ 50 h 186"/>
                  <a:gd name="T2" fmla="*/ 96 w 142"/>
                  <a:gd name="T3" fmla="*/ 2 h 186"/>
                  <a:gd name="T4" fmla="*/ 91 w 142"/>
                  <a:gd name="T5" fmla="*/ 0 h 186"/>
                  <a:gd name="T6" fmla="*/ 18 w 142"/>
                  <a:gd name="T7" fmla="*/ 0 h 186"/>
                  <a:gd name="T8" fmla="*/ 0 w 142"/>
                  <a:gd name="T9" fmla="*/ 18 h 186"/>
                  <a:gd name="T10" fmla="*/ 0 w 142"/>
                  <a:gd name="T11" fmla="*/ 167 h 186"/>
                  <a:gd name="T12" fmla="*/ 18 w 142"/>
                  <a:gd name="T13" fmla="*/ 186 h 186"/>
                  <a:gd name="T14" fmla="*/ 124 w 142"/>
                  <a:gd name="T15" fmla="*/ 186 h 186"/>
                  <a:gd name="T16" fmla="*/ 142 w 142"/>
                  <a:gd name="T17" fmla="*/ 167 h 186"/>
                  <a:gd name="T18" fmla="*/ 142 w 142"/>
                  <a:gd name="T19" fmla="*/ 54 h 186"/>
                  <a:gd name="T20" fmla="*/ 141 w 142"/>
                  <a:gd name="T21" fmla="*/ 50 h 186"/>
                  <a:gd name="T22" fmla="*/ 125 w 142"/>
                  <a:gd name="T23" fmla="*/ 51 h 186"/>
                  <a:gd name="T24" fmla="*/ 94 w 142"/>
                  <a:gd name="T25" fmla="*/ 51 h 186"/>
                  <a:gd name="T26" fmla="*/ 94 w 142"/>
                  <a:gd name="T27" fmla="*/ 18 h 186"/>
                  <a:gd name="T28" fmla="*/ 125 w 142"/>
                  <a:gd name="T29" fmla="*/ 51 h 186"/>
                  <a:gd name="T30" fmla="*/ 130 w 142"/>
                  <a:gd name="T31" fmla="*/ 167 h 186"/>
                  <a:gd name="T32" fmla="*/ 124 w 142"/>
                  <a:gd name="T33" fmla="*/ 174 h 186"/>
                  <a:gd name="T34" fmla="*/ 18 w 142"/>
                  <a:gd name="T35" fmla="*/ 174 h 186"/>
                  <a:gd name="T36" fmla="*/ 12 w 142"/>
                  <a:gd name="T37" fmla="*/ 167 h 186"/>
                  <a:gd name="T38" fmla="*/ 12 w 142"/>
                  <a:gd name="T39" fmla="*/ 18 h 186"/>
                  <a:gd name="T40" fmla="*/ 18 w 142"/>
                  <a:gd name="T41" fmla="*/ 12 h 186"/>
                  <a:gd name="T42" fmla="*/ 89 w 142"/>
                  <a:gd name="T43" fmla="*/ 12 h 186"/>
                  <a:gd name="T44" fmla="*/ 89 w 142"/>
                  <a:gd name="T45" fmla="*/ 54 h 186"/>
                  <a:gd name="T46" fmla="*/ 91 w 142"/>
                  <a:gd name="T47" fmla="*/ 56 h 186"/>
                  <a:gd name="T48" fmla="*/ 130 w 142"/>
                  <a:gd name="T49" fmla="*/ 56 h 186"/>
                  <a:gd name="T50" fmla="*/ 130 w 142"/>
                  <a:gd name="T51" fmla="*/ 57 h 186"/>
                  <a:gd name="T52" fmla="*/ 130 w 142"/>
                  <a:gd name="T53" fmla="*/ 167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86">
                    <a:moveTo>
                      <a:pt x="141" y="50"/>
                    </a:moveTo>
                    <a:cubicBezTo>
                      <a:pt x="96" y="2"/>
                      <a:pt x="96" y="2"/>
                      <a:pt x="96" y="2"/>
                    </a:cubicBezTo>
                    <a:cubicBezTo>
                      <a:pt x="95" y="1"/>
                      <a:pt x="93" y="0"/>
                      <a:pt x="9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7"/>
                      <a:pt x="8" y="186"/>
                      <a:pt x="18" y="186"/>
                    </a:cubicBezTo>
                    <a:cubicBezTo>
                      <a:pt x="124" y="186"/>
                      <a:pt x="124" y="186"/>
                      <a:pt x="124" y="186"/>
                    </a:cubicBezTo>
                    <a:cubicBezTo>
                      <a:pt x="134" y="186"/>
                      <a:pt x="142" y="177"/>
                      <a:pt x="142" y="167"/>
                    </a:cubicBezTo>
                    <a:cubicBezTo>
                      <a:pt x="142" y="54"/>
                      <a:pt x="142" y="54"/>
                      <a:pt x="142" y="54"/>
                    </a:cubicBezTo>
                    <a:cubicBezTo>
                      <a:pt x="142" y="53"/>
                      <a:pt x="142" y="51"/>
                      <a:pt x="141" y="50"/>
                    </a:cubicBezTo>
                    <a:close/>
                    <a:moveTo>
                      <a:pt x="125" y="51"/>
                    </a:move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18"/>
                      <a:pt x="94" y="18"/>
                      <a:pt x="94" y="18"/>
                    </a:cubicBezTo>
                    <a:lnTo>
                      <a:pt x="125" y="51"/>
                    </a:lnTo>
                    <a:close/>
                    <a:moveTo>
                      <a:pt x="130" y="167"/>
                    </a:moveTo>
                    <a:cubicBezTo>
                      <a:pt x="130" y="171"/>
                      <a:pt x="127" y="174"/>
                      <a:pt x="124" y="174"/>
                    </a:cubicBezTo>
                    <a:cubicBezTo>
                      <a:pt x="18" y="174"/>
                      <a:pt x="18" y="174"/>
                      <a:pt x="18" y="174"/>
                    </a:cubicBezTo>
                    <a:cubicBezTo>
                      <a:pt x="15" y="174"/>
                      <a:pt x="12" y="171"/>
                      <a:pt x="12" y="16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55"/>
                      <a:pt x="90" y="56"/>
                      <a:pt x="91" y="56"/>
                    </a:cubicBezTo>
                    <a:cubicBezTo>
                      <a:pt x="130" y="56"/>
                      <a:pt x="130" y="56"/>
                      <a:pt x="130" y="56"/>
                    </a:cubicBezTo>
                    <a:cubicBezTo>
                      <a:pt x="130" y="57"/>
                      <a:pt x="130" y="57"/>
                      <a:pt x="130" y="57"/>
                    </a:cubicBezTo>
                    <a:lnTo>
                      <a:pt x="130" y="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51"/>
              <p:cNvSpPr/>
              <p:nvPr/>
            </p:nvSpPr>
            <p:spPr bwMode="auto">
              <a:xfrm>
                <a:off x="5098" y="2568"/>
                <a:ext cx="183" cy="10"/>
              </a:xfrm>
              <a:custGeom>
                <a:avLst/>
                <a:gdLst>
                  <a:gd name="T0" fmla="*/ 72 w 74"/>
                  <a:gd name="T1" fmla="*/ 0 h 4"/>
                  <a:gd name="T2" fmla="*/ 2 w 74"/>
                  <a:gd name="T3" fmla="*/ 0 h 4"/>
                  <a:gd name="T4" fmla="*/ 0 w 74"/>
                  <a:gd name="T5" fmla="*/ 2 h 4"/>
                  <a:gd name="T6" fmla="*/ 2 w 74"/>
                  <a:gd name="T7" fmla="*/ 4 h 4"/>
                  <a:gd name="T8" fmla="*/ 72 w 74"/>
                  <a:gd name="T9" fmla="*/ 4 h 4"/>
                  <a:gd name="T10" fmla="*/ 74 w 74"/>
                  <a:gd name="T11" fmla="*/ 2 h 4"/>
                  <a:gd name="T12" fmla="*/ 72 w 7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7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4" y="3"/>
                      <a:pt x="74" y="2"/>
                    </a:cubicBezTo>
                    <a:cubicBezTo>
                      <a:pt x="74" y="1"/>
                      <a:pt x="73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52"/>
              <p:cNvSpPr/>
              <p:nvPr/>
            </p:nvSpPr>
            <p:spPr bwMode="auto">
              <a:xfrm>
                <a:off x="5098" y="2493"/>
                <a:ext cx="183" cy="10"/>
              </a:xfrm>
              <a:custGeom>
                <a:avLst/>
                <a:gdLst>
                  <a:gd name="T0" fmla="*/ 72 w 74"/>
                  <a:gd name="T1" fmla="*/ 0 h 4"/>
                  <a:gd name="T2" fmla="*/ 2 w 74"/>
                  <a:gd name="T3" fmla="*/ 0 h 4"/>
                  <a:gd name="T4" fmla="*/ 0 w 74"/>
                  <a:gd name="T5" fmla="*/ 2 h 4"/>
                  <a:gd name="T6" fmla="*/ 2 w 74"/>
                  <a:gd name="T7" fmla="*/ 4 h 4"/>
                  <a:gd name="T8" fmla="*/ 72 w 74"/>
                  <a:gd name="T9" fmla="*/ 4 h 4"/>
                  <a:gd name="T10" fmla="*/ 74 w 74"/>
                  <a:gd name="T11" fmla="*/ 2 h 4"/>
                  <a:gd name="T12" fmla="*/ 72 w 7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7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4" y="3"/>
                      <a:pt x="74" y="2"/>
                    </a:cubicBezTo>
                    <a:cubicBezTo>
                      <a:pt x="74" y="0"/>
                      <a:pt x="73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53"/>
              <p:cNvSpPr/>
              <p:nvPr/>
            </p:nvSpPr>
            <p:spPr bwMode="auto">
              <a:xfrm>
                <a:off x="5098" y="2418"/>
                <a:ext cx="183" cy="10"/>
              </a:xfrm>
              <a:custGeom>
                <a:avLst/>
                <a:gdLst>
                  <a:gd name="T0" fmla="*/ 72 w 74"/>
                  <a:gd name="T1" fmla="*/ 0 h 4"/>
                  <a:gd name="T2" fmla="*/ 2 w 74"/>
                  <a:gd name="T3" fmla="*/ 0 h 4"/>
                  <a:gd name="T4" fmla="*/ 0 w 74"/>
                  <a:gd name="T5" fmla="*/ 2 h 4"/>
                  <a:gd name="T6" fmla="*/ 2 w 74"/>
                  <a:gd name="T7" fmla="*/ 4 h 4"/>
                  <a:gd name="T8" fmla="*/ 72 w 74"/>
                  <a:gd name="T9" fmla="*/ 4 h 4"/>
                  <a:gd name="T10" fmla="*/ 74 w 74"/>
                  <a:gd name="T11" fmla="*/ 2 h 4"/>
                  <a:gd name="T12" fmla="*/ 72 w 7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7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4" y="3"/>
                      <a:pt x="74" y="2"/>
                    </a:cubicBezTo>
                    <a:cubicBezTo>
                      <a:pt x="74" y="1"/>
                      <a:pt x="73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2" name="Rectangle 121"/>
          <p:cNvSpPr/>
          <p:nvPr/>
        </p:nvSpPr>
        <p:spPr>
          <a:xfrm>
            <a:off x="2000885" y="3636010"/>
            <a:ext cx="1951038" cy="64611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Lorem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ipsum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Roboto Light" pitchFamily="2" charset="0"/>
                <a:cs typeface="Arial" panose="020B0604020202020204" pitchFamily="34" charset="0"/>
              </a:rPr>
              <a:t>commodo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Roboto Light" pitchFamily="2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4874" y="2213610"/>
            <a:ext cx="4140835" cy="3568195"/>
            <a:chOff x="7741" y="7654"/>
            <a:chExt cx="3142" cy="4421"/>
          </a:xfrm>
        </p:grpSpPr>
        <p:sp>
          <p:nvSpPr>
            <p:cNvPr id="17" name="文本框 16"/>
            <p:cNvSpPr txBox="1"/>
            <p:nvPr/>
          </p:nvSpPr>
          <p:spPr>
            <a:xfrm>
              <a:off x="7741" y="8148"/>
              <a:ext cx="3142" cy="39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262626"/>
                  </a:solidFill>
                  <a:sym typeface="+mn-ea"/>
                </a:rPr>
                <a:t>① 国家和各级政府出台了诸多优惠政策；大学生人力资源成本较低。</a:t>
              </a:r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  <a:p>
              <a:pPr algn="l"/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  <a:p>
              <a:pPr algn="l"/>
              <a:r>
                <a:rPr lang="zh-CN" altLang="en-US" sz="2000" dirty="0">
                  <a:solidFill>
                    <a:srgbClr val="262626"/>
                  </a:solidFill>
                  <a:sym typeface="+mn-ea"/>
                </a:rPr>
                <a:t>②   技术含量高，产品难以复制。</a:t>
              </a:r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  <a:p>
              <a:pPr algn="l"/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  <a:p>
              <a:pPr algn="l"/>
              <a:r>
                <a:rPr lang="zh-CN" altLang="en-US" sz="2000" dirty="0">
                  <a:solidFill>
                    <a:srgbClr val="262626"/>
                  </a:solidFill>
                  <a:sym typeface="+mn-ea"/>
                </a:rPr>
                <a:t>③5G.O平台运用DBMS、聚类算法等进行大数据管理，运用python+flask+javascript进行服务器和前端的综合搭建，实时数据更新更新和定期维护。</a:t>
              </a:r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8" name="PA_矩形 17"/>
            <p:cNvSpPr/>
            <p:nvPr>
              <p:custDataLst>
                <p:tags r:id="rId1"/>
              </p:custDataLst>
            </p:nvPr>
          </p:nvSpPr>
          <p:spPr>
            <a:xfrm>
              <a:off x="7910" y="7654"/>
              <a:ext cx="2798" cy="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2000" b="1" dirty="0">
                  <a:solidFill>
                    <a:srgbClr val="1F1F1F"/>
                  </a:solidFill>
                </a:rPr>
                <a:t>优势</a:t>
              </a:r>
              <a:endParaRPr lang="zh-CN" altLang="en-US" sz="2000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44855" y="1833880"/>
            <a:ext cx="5031740" cy="4356100"/>
          </a:xfrm>
          <a:prstGeom prst="rect">
            <a:avLst/>
          </a:prstGeom>
          <a:noFill/>
          <a:ln w="2222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17"/>
          <p:cNvSpPr/>
          <p:nvPr>
            <p:custDataLst>
              <p:tags r:id="rId2"/>
            </p:custDataLst>
          </p:nvPr>
        </p:nvSpPr>
        <p:spPr>
          <a:xfrm>
            <a:off x="7241523" y="3812540"/>
            <a:ext cx="3687478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zh-CN" altLang="en-US" sz="2000" b="1" dirty="0">
                <a:solidFill>
                  <a:schemeClr val="bg1"/>
                </a:solidFill>
              </a:rPr>
              <a:t>劣势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5131" name="组合 21"/>
          <p:cNvGrpSpPr/>
          <p:nvPr/>
        </p:nvGrpSpPr>
        <p:grpSpPr bwMode="auto">
          <a:xfrm rot="10800000">
            <a:off x="8657590" y="4873625"/>
            <a:ext cx="1008380" cy="974090"/>
            <a:chOff x="0" y="0"/>
            <a:chExt cx="2438400" cy="2212630"/>
          </a:xfrm>
          <a:solidFill>
            <a:srgbClr val="FFFFFF"/>
          </a:solidFill>
        </p:grpSpPr>
        <p:sp>
          <p:nvSpPr>
            <p:cNvPr id="5135" name="Freeform 25"/>
            <p:cNvSpPr>
              <a:spLocks noChangeArrowheads="1"/>
            </p:cNvSpPr>
            <p:nvPr/>
          </p:nvSpPr>
          <p:spPr bwMode="auto">
            <a:xfrm>
              <a:off x="894159" y="1676488"/>
              <a:ext cx="656034" cy="536142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23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775960" y="514350"/>
            <a:ext cx="6230620" cy="379730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5gwsbjg248c58w83usl2rcxza"/>
          <p:cNvPicPr>
            <a:picLocks noChangeAspect="1"/>
          </p:cNvPicPr>
          <p:nvPr/>
        </p:nvPicPr>
        <p:blipFill>
          <a:blip r:embed="rId1"/>
          <a:srcRect l="34557" b="8573"/>
          <a:stretch>
            <a:fillRect/>
          </a:stretch>
        </p:blipFill>
        <p:spPr>
          <a:xfrm>
            <a:off x="5107305" y="955040"/>
            <a:ext cx="7084060" cy="494855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110" y="955040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69110" y="1172845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CONTECTS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21648" y="23264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一、产品与项目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648" y="28852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二、市场分析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648" y="34186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三、市场营销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648" y="392283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四、核心技术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48560" y="2381250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48560" y="294005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48560" y="34740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8720" y="397764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648" y="442702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五、投资与财务分析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48560" y="448183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1648" y="495216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六、风险评估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48560" y="500697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6" grpId="0" bldLvl="0" animBg="1"/>
      <p:bldP spid="7" grpId="0"/>
      <p:bldP spid="50" grpId="0"/>
      <p:bldP spid="4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 bldLvl="0" animBg="1"/>
      <p:bldP spid="3" grpId="0"/>
      <p:bldP spid="15" grpId="0" bldLvl="0" animBg="1"/>
      <p:bldP spid="16" grpId="0"/>
      <p:bldP spid="1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img (1)"/>
          <p:cNvPicPr>
            <a:picLocks noChangeAspect="1"/>
          </p:cNvPicPr>
          <p:nvPr/>
        </p:nvPicPr>
        <p:blipFill>
          <a:blip r:embed="rId1"/>
          <a:srcRect b="60639"/>
          <a:stretch>
            <a:fillRect/>
          </a:stretch>
        </p:blipFill>
        <p:spPr>
          <a:xfrm>
            <a:off x="-13970" y="-2540"/>
            <a:ext cx="12219940" cy="32067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95885"/>
            <a:ext cx="12192000" cy="330009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8070" y="2037715"/>
            <a:ext cx="3040380" cy="3957955"/>
          </a:xfrm>
          <a:prstGeom prst="rect">
            <a:avLst/>
          </a:prstGeom>
          <a:solidFill>
            <a:srgbClr val="262626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03325" y="3554095"/>
            <a:ext cx="2770505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现有5G产品如手机、通信服务费的价格较高，生产成本也居高不下，不利于目标客户的销售量增长和公司合作。 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3" name="PA_矩形 17"/>
          <p:cNvSpPr/>
          <p:nvPr>
            <p:custDataLst>
              <p:tags r:id="rId2"/>
            </p:custDataLst>
          </p:nvPr>
        </p:nvSpPr>
        <p:spPr>
          <a:xfrm>
            <a:off x="1297940" y="2552065"/>
            <a:ext cx="28867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4000" b="1" dirty="0">
                <a:solidFill>
                  <a:schemeClr val="bg1"/>
                </a:solidFill>
              </a:rPr>
              <a:t>威胁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75715" y="3361055"/>
            <a:ext cx="25673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114925" y="3554095"/>
            <a:ext cx="6287770" cy="2868185"/>
            <a:chOff x="7738" y="7374"/>
            <a:chExt cx="3142" cy="2753"/>
          </a:xfrm>
        </p:grpSpPr>
        <p:sp>
          <p:nvSpPr>
            <p:cNvPr id="11" name="文本框 10"/>
            <p:cNvSpPr txBox="1"/>
            <p:nvPr/>
          </p:nvSpPr>
          <p:spPr>
            <a:xfrm>
              <a:off x="7738" y="7972"/>
              <a:ext cx="3142" cy="21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262626"/>
                  </a:solidFill>
                  <a:sym typeface="+mn-ea"/>
                </a:rPr>
                <a:t>①    5G.O融媒体数据可视化平台不仅针对5G相关企业，更为广大受众提供全面了解5G的窗口。通过科普实现流量积累，再通过广告合作进行变现。</a:t>
              </a:r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  <a:p>
              <a:pPr algn="l"/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  <a:p>
              <a:pPr algn="l"/>
              <a:r>
                <a:rPr lang="zh-CN" altLang="en-US" sz="2000" dirty="0">
                  <a:solidFill>
                    <a:srgbClr val="262626"/>
                  </a:solidFill>
                  <a:sym typeface="+mn-ea"/>
                </a:rPr>
                <a:t>②直接融资手段增加，国家政策引导较为积极，社会对此接受度普遍较高，并且5G技术与应用场景的发展也拥有巨大潜力，有利于团队发展和壮大。</a:t>
              </a:r>
              <a:endParaRPr lang="zh-CN" altLang="en-US" sz="20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2" name="PA_矩形 17"/>
            <p:cNvSpPr/>
            <p:nvPr>
              <p:custDataLst>
                <p:tags r:id="rId3"/>
              </p:custDataLst>
            </p:nvPr>
          </p:nvSpPr>
          <p:spPr>
            <a:xfrm>
              <a:off x="7993" y="7374"/>
              <a:ext cx="2798" cy="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4000" b="1" dirty="0">
                  <a:solidFill>
                    <a:srgbClr val="1F1F1F"/>
                  </a:solidFill>
                </a:rPr>
                <a:t>机会</a:t>
              </a:r>
              <a:endParaRPr lang="zh-CN" altLang="en-US" sz="4000" b="1" dirty="0">
                <a:solidFill>
                  <a:srgbClr val="1F1F1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-61ca50912e939119"/>
          <p:cNvPicPr>
            <a:picLocks noChangeAspect="1"/>
          </p:cNvPicPr>
          <p:nvPr/>
        </p:nvPicPr>
        <p:blipFill>
          <a:blip r:embed="rId1"/>
          <a:srcRect l="28877" t="7325" b="19532"/>
          <a:stretch>
            <a:fillRect/>
          </a:stretch>
        </p:blipFill>
        <p:spPr>
          <a:xfrm>
            <a:off x="5762625" y="952500"/>
            <a:ext cx="6429375" cy="49460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110" y="955040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69110" y="1172845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CONTECTS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21648" y="23264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一、产品与项目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648" y="28852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二、市场分析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648" y="34186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三、市场营销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648" y="392283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四、核心技术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58720" y="3474085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68245" y="23818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68245" y="29406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8720" y="397764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648" y="442702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五、投资与财务分析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48560" y="448183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1648" y="495216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六、风险评估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48560" y="500697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62625" y="955040"/>
            <a:ext cx="6429375" cy="494665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6" grpId="0" bldLvl="0" animBg="1"/>
      <p:bldP spid="7" grpId="0"/>
      <p:bldP spid="50" grpId="0"/>
      <p:bldP spid="4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 bldLvl="0" animBg="1"/>
      <p:bldP spid="3" grpId="0"/>
      <p:bldP spid="15" grpId="0" bldLvl="0" animBg="1"/>
      <p:bldP spid="16" grpId="0"/>
      <p:bldP spid="1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-61ca50912e939119"/>
          <p:cNvPicPr>
            <a:picLocks noChangeAspect="1"/>
          </p:cNvPicPr>
          <p:nvPr/>
        </p:nvPicPr>
        <p:blipFill>
          <a:blip r:embed="rId1"/>
          <a:srcRect l="9467" t="7864" r="28407" b="19128"/>
          <a:stretch>
            <a:fillRect/>
          </a:stretch>
        </p:blipFill>
        <p:spPr>
          <a:xfrm>
            <a:off x="-9525" y="-17145"/>
            <a:ext cx="7804785" cy="68745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9525" y="-34925"/>
            <a:ext cx="3369310" cy="689229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790815" y="-17145"/>
            <a:ext cx="4478655" cy="68922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27085" y="2668270"/>
            <a:ext cx="320548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本产品的营销策略主要分为toB和toC两种形式。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“toB”模式：吸引用户浏览网页和内容媒体，直接面向用户个人；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“toC”模式：根据企业宣传推广需求，为其定制不同的数据可视化网页。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6" name="PA_矩形 17"/>
          <p:cNvSpPr/>
          <p:nvPr>
            <p:custDataLst>
              <p:tags r:id="rId2"/>
            </p:custDataLst>
          </p:nvPr>
        </p:nvSpPr>
        <p:spPr>
          <a:xfrm>
            <a:off x="8379460" y="1826895"/>
            <a:ext cx="381254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4000" b="1" dirty="0">
                <a:solidFill>
                  <a:srgbClr val="1F1F1F"/>
                </a:solidFill>
              </a:rPr>
              <a:t>营销策略概述</a:t>
            </a:r>
            <a:endParaRPr lang="zh-CN" altLang="en-US" sz="4000" b="1" dirty="0">
              <a:solidFill>
                <a:srgbClr val="1F1F1F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397240" y="2533650"/>
            <a:ext cx="3240405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_文本框 5"/>
          <p:cNvSpPr txBox="1"/>
          <p:nvPr>
            <p:custDataLst>
              <p:tags r:id="rId3"/>
            </p:custDataLst>
          </p:nvPr>
        </p:nvSpPr>
        <p:spPr>
          <a:xfrm>
            <a:off x="212406" y="3665563"/>
            <a:ext cx="2926080" cy="158623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5G.O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市场营销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59785" y="-34925"/>
            <a:ext cx="4431030" cy="689229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5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-61ca50912e939119"/>
          <p:cNvPicPr>
            <a:picLocks noChangeAspect="1"/>
          </p:cNvPicPr>
          <p:nvPr/>
        </p:nvPicPr>
        <p:blipFill>
          <a:blip r:embed="rId1"/>
          <a:srcRect l="11842" t="7325" b="40089"/>
          <a:stretch>
            <a:fillRect/>
          </a:stretch>
        </p:blipFill>
        <p:spPr>
          <a:xfrm>
            <a:off x="947420" y="1785620"/>
            <a:ext cx="10384155" cy="464566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54405" y="1792605"/>
            <a:ext cx="10377170" cy="463867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3" y="4098993"/>
            <a:ext cx="3456820" cy="23203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53" y="4099042"/>
            <a:ext cx="3460693" cy="23048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31" y="1792445"/>
            <a:ext cx="3450395" cy="230689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48639" y="4105402"/>
            <a:ext cx="3463952" cy="231174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02669" y="1785453"/>
            <a:ext cx="3463952" cy="231174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67759" y="4101520"/>
            <a:ext cx="3463952" cy="231174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01615" y="2669540"/>
            <a:ext cx="18218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定制网站</a:t>
            </a:r>
            <a:endParaRPr lang="zh-CN" altLang="en-US" sz="3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53845" y="4984750"/>
            <a:ext cx="22529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广告位推广</a:t>
            </a:r>
            <a:endParaRPr lang="zh-CN" altLang="en-US" sz="3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79155" y="4974590"/>
            <a:ext cx="22409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新媒体运营</a:t>
            </a:r>
            <a:endParaRPr lang="zh-CN" altLang="en-US" sz="3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2536240" y="3891120"/>
            <a:ext cx="288032" cy="21602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9438214" y="3891453"/>
            <a:ext cx="288032" cy="2160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0800000">
            <a:off x="6001882" y="4094981"/>
            <a:ext cx="288032" cy="216024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矩形 17"/>
          <p:cNvSpPr/>
          <p:nvPr>
            <p:custDataLst>
              <p:tags r:id="rId5"/>
            </p:custDataLst>
          </p:nvPr>
        </p:nvSpPr>
        <p:spPr>
          <a:xfrm>
            <a:off x="4537075" y="620395"/>
            <a:ext cx="3350260" cy="706755"/>
          </a:xfrm>
          <a:prstGeom prst="rect">
            <a:avLst/>
          </a:prstGeom>
        </p:spPr>
        <p:txBody>
          <a:bodyPr wrap="square">
            <a:spAutoFit/>
          </a:bodyPr>
          <a:p>
            <a:pPr lvl="0" algn="l"/>
            <a:r>
              <a:rPr lang="zh-CN" altLang="en-US" sz="4000" b="1" dirty="0">
                <a:solidFill>
                  <a:srgbClr val="1F1F1F"/>
                </a:solidFill>
              </a:rPr>
              <a:t>营销策略概述</a:t>
            </a:r>
            <a:endParaRPr lang="zh-CN" altLang="en-US" sz="4000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8" grpId="0"/>
      <p:bldP spid="20" grpId="0"/>
      <p:bldP spid="22" grpId="0"/>
      <p:bldP spid="24" grpId="0" bldLvl="0" animBg="1"/>
      <p:bldP spid="25" grpId="0" bldLvl="0" animBg="1"/>
      <p:bldP spid="26" grpId="0" bldLvl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STP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市场分析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148715" y="1061720"/>
            <a:ext cx="98939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262626"/>
                </a:solidFill>
              </a:rPr>
              <a:t>市场细分</a:t>
            </a:r>
            <a:endParaRPr lang="zh-CN" altLang="en-US" sz="2000" b="1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262626"/>
                </a:solidFill>
              </a:rPr>
              <a:t>	</a:t>
            </a:r>
            <a:r>
              <a:rPr lang="zh-CN" altLang="en-US" sz="2000">
                <a:solidFill>
                  <a:srgbClr val="262626"/>
                </a:solidFill>
              </a:rPr>
              <a:t>本产品面向整个互联网。</a:t>
            </a:r>
            <a:endParaRPr lang="zh-CN" altLang="en-US" sz="200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262626"/>
                </a:solidFill>
              </a:rPr>
              <a:t>	</a:t>
            </a:r>
            <a:r>
              <a:rPr lang="zh-CN" altLang="en-US" sz="2000">
                <a:solidFill>
                  <a:srgbClr val="262626"/>
                </a:solidFill>
              </a:rPr>
              <a:t>首先，按照用户的体量划分，可以将用户划分为5G用户和5G商用企业；按照对5G数据的依赖/关注程度划分，可以将用户划分为数据依靠/关注数据和非数据依靠/不关注数据的用户。</a:t>
            </a:r>
            <a:endParaRPr lang="zh-CN" altLang="en-US" sz="2000">
              <a:solidFill>
                <a:srgbClr val="262626"/>
              </a:solidFill>
            </a:endParaRPr>
          </a:p>
        </p:txBody>
      </p:sp>
      <p:pic>
        <p:nvPicPr>
          <p:cNvPr id="5" name="图片 4" descr="qq_pic_merged_159722981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3461385"/>
            <a:ext cx="6525260" cy="315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STP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市场分析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149350" y="1079500"/>
            <a:ext cx="98939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262626"/>
                </a:solidFill>
              </a:rPr>
              <a:t>选择目标市场</a:t>
            </a:r>
            <a:endParaRPr lang="zh-CN" altLang="en-US" sz="2000" b="1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262626"/>
                </a:solidFill>
              </a:rPr>
              <a:t>	</a:t>
            </a:r>
            <a:r>
              <a:rPr lang="zh-CN" altLang="en-US" sz="2000">
                <a:solidFill>
                  <a:srgbClr val="262626"/>
                </a:solidFill>
              </a:rPr>
              <a:t>根据市场细分的结果，对比本产品在不同细分市场的吸引力和资源能力，进行目标市场的选择。</a:t>
            </a:r>
            <a:endParaRPr lang="zh-CN" altLang="en-US" sz="200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262626"/>
                </a:solidFill>
              </a:rPr>
              <a:t>分析过程如下：</a:t>
            </a:r>
            <a:endParaRPr lang="zh-CN" altLang="en-US" sz="2000">
              <a:solidFill>
                <a:srgbClr val="262626"/>
              </a:solidFill>
            </a:endParaRPr>
          </a:p>
        </p:txBody>
      </p:sp>
      <p:pic>
        <p:nvPicPr>
          <p:cNvPr id="2" name="图片 1" descr="qq_pic_merged_15972298384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96235"/>
            <a:ext cx="6044565" cy="3705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27755" y="3604895"/>
            <a:ext cx="42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大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7915" y="6099175"/>
            <a:ext cx="420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5e21b6aeb90735fb"/>
          <p:cNvPicPr>
            <a:picLocks noChangeAspect="1"/>
          </p:cNvPicPr>
          <p:nvPr/>
        </p:nvPicPr>
        <p:blipFill>
          <a:blip r:embed="rId1"/>
          <a:srcRect l="36010" b="12379"/>
          <a:stretch>
            <a:fillRect/>
          </a:stretch>
        </p:blipFill>
        <p:spPr>
          <a:xfrm>
            <a:off x="5755640" y="952500"/>
            <a:ext cx="6436360" cy="4957445"/>
          </a:xfrm>
          <a:prstGeom prst="rect">
            <a:avLst/>
          </a:prstGeom>
        </p:spPr>
      </p:pic>
      <p:pic>
        <p:nvPicPr>
          <p:cNvPr id="5" name="图片 4" descr="IMG_20190322_063455"/>
          <p:cNvPicPr>
            <a:picLocks noChangeAspect="1"/>
          </p:cNvPicPr>
          <p:nvPr/>
        </p:nvPicPr>
        <p:blipFill>
          <a:blip r:embed="rId2"/>
          <a:srcRect l="36117" b="35008"/>
          <a:stretch>
            <a:fillRect/>
          </a:stretch>
        </p:blipFill>
        <p:spPr>
          <a:xfrm>
            <a:off x="5766435" y="952500"/>
            <a:ext cx="6425565" cy="49504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110" y="955040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69110" y="1172845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CONTECTS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21648" y="23264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一、产品与项目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648" y="28852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二、市场分析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648" y="34186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三、市场营销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648" y="392283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四、核心技术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48560" y="3977640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68245" y="23818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68245" y="29406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48560" y="347345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648" y="442702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五、投资与财务分析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48560" y="448183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1648" y="495216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六、风险评估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48560" y="500697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6" grpId="0" bldLvl="0" animBg="1"/>
      <p:bldP spid="7" grpId="0"/>
      <p:bldP spid="50" grpId="0"/>
      <p:bldP spid="4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 bldLvl="0" animBg="1"/>
      <p:bldP spid="3" grpId="0"/>
      <p:bldP spid="15" grpId="0" bldLvl="0" animBg="1"/>
      <p:bldP spid="16" grpId="0"/>
      <p:bldP spid="1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技术路线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478520" y="2231390"/>
            <a:ext cx="347345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①进行基于5G知识图谱的数据采集和存储，包括爬虫、Mysql编程、云存储等技术。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②以建成的数据库位数据支撑，实现融媒体可视化的呈现方式，包括图文、音频、视频、可视化数据模型等。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8" name="图片 5" descr="技术路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1453515"/>
            <a:ext cx="7875905" cy="491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技术路线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478520" y="2231390"/>
            <a:ext cx="3473450" cy="3815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③同时在公众号平台相关内容生产，包括整合5G技术最新动态、项目阶段性成果汇报展示以及团队成员心得等；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④项目应用的工具有：HTML、JavaScript等编程语言，Mysql等数据库，Echarts、D3等数据可视化工具。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pic>
        <p:nvPicPr>
          <p:cNvPr id="8" name="图片 5" descr="技术路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1453515"/>
            <a:ext cx="7875905" cy="491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7"/>
          <p:cNvGrpSpPr>
            <a:grpSpLocks noChangeAspect="1"/>
          </p:cNvGrpSpPr>
          <p:nvPr/>
        </p:nvGrpSpPr>
        <p:grpSpPr>
          <a:xfrm>
            <a:off x="4876165" y="2331085"/>
            <a:ext cx="2444750" cy="2442845"/>
            <a:chOff x="1966507" y="2546470"/>
            <a:chExt cx="2848397" cy="2846056"/>
          </a:xfrm>
        </p:grpSpPr>
        <p:sp>
          <p:nvSpPr>
            <p:cNvPr id="49" name="Freeform 48"/>
            <p:cNvSpPr/>
            <p:nvPr/>
          </p:nvSpPr>
          <p:spPr>
            <a:xfrm>
              <a:off x="1966507" y="2546470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231822" y="0"/>
                  </a:moveTo>
                  <a:lnTo>
                    <a:pt x="1390905" y="0"/>
                  </a:lnTo>
                  <a:lnTo>
                    <a:pt x="1390905" y="0"/>
                  </a:lnTo>
                  <a:lnTo>
                    <a:pt x="1390905" y="1159083"/>
                  </a:lnTo>
                  <a:cubicBezTo>
                    <a:pt x="1390905" y="1287115"/>
                    <a:pt x="1287115" y="1390905"/>
                    <a:pt x="1159083" y="1390905"/>
                  </a:cubicBezTo>
                  <a:lnTo>
                    <a:pt x="0" y="1390905"/>
                  </a:lnTo>
                  <a:lnTo>
                    <a:pt x="0" y="1390905"/>
                  </a:lnTo>
                  <a:lnTo>
                    <a:pt x="0" y="231822"/>
                  </a:lnTo>
                  <a:cubicBezTo>
                    <a:pt x="0" y="103790"/>
                    <a:pt x="103790" y="0"/>
                    <a:pt x="231822" y="0"/>
                  </a:cubicBezTo>
                  <a:close/>
                </a:path>
              </a:pathLst>
            </a:custGeom>
            <a:solidFill>
              <a:srgbClr val="262626">
                <a:alpha val="85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424063" y="2546470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1390905" y="231822"/>
                  </a:moveTo>
                  <a:lnTo>
                    <a:pt x="1390905" y="1390905"/>
                  </a:lnTo>
                  <a:lnTo>
                    <a:pt x="1390905" y="1390905"/>
                  </a:lnTo>
                  <a:lnTo>
                    <a:pt x="231822" y="1390905"/>
                  </a:lnTo>
                  <a:cubicBezTo>
                    <a:pt x="103790" y="1390905"/>
                    <a:pt x="0" y="1287115"/>
                    <a:pt x="0" y="115908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159083" y="0"/>
                  </a:lnTo>
                  <a:cubicBezTo>
                    <a:pt x="1287115" y="0"/>
                    <a:pt x="1390905" y="103790"/>
                    <a:pt x="1390905" y="23182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424063" y="4001685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1159083" y="1390905"/>
                  </a:moveTo>
                  <a:lnTo>
                    <a:pt x="0" y="1390905"/>
                  </a:lnTo>
                  <a:lnTo>
                    <a:pt x="0" y="1390905"/>
                  </a:lnTo>
                  <a:lnTo>
                    <a:pt x="0" y="231822"/>
                  </a:lnTo>
                  <a:cubicBezTo>
                    <a:pt x="0" y="103790"/>
                    <a:pt x="103790" y="0"/>
                    <a:pt x="231822" y="0"/>
                  </a:cubicBezTo>
                  <a:lnTo>
                    <a:pt x="1390905" y="0"/>
                  </a:lnTo>
                  <a:lnTo>
                    <a:pt x="1390905" y="0"/>
                  </a:lnTo>
                  <a:lnTo>
                    <a:pt x="1390905" y="1159083"/>
                  </a:lnTo>
                  <a:cubicBezTo>
                    <a:pt x="1390905" y="1287115"/>
                    <a:pt x="1287115" y="1390905"/>
                    <a:pt x="1159083" y="1390905"/>
                  </a:cubicBezTo>
                  <a:close/>
                </a:path>
              </a:pathLst>
            </a:custGeom>
            <a:solidFill>
              <a:srgbClr val="262626">
                <a:alpha val="81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7" rIns="274147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21600000">
              <a:off x="1968848" y="4001685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0" y="115908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59083" y="0"/>
                  </a:lnTo>
                  <a:cubicBezTo>
                    <a:pt x="1287115" y="0"/>
                    <a:pt x="1390905" y="103790"/>
                    <a:pt x="1390905" y="231822"/>
                  </a:cubicBezTo>
                  <a:lnTo>
                    <a:pt x="1390905" y="1390905"/>
                  </a:lnTo>
                  <a:lnTo>
                    <a:pt x="1390905" y="1390905"/>
                  </a:lnTo>
                  <a:lnTo>
                    <a:pt x="231822" y="1390905"/>
                  </a:lnTo>
                  <a:cubicBezTo>
                    <a:pt x="103790" y="1390905"/>
                    <a:pt x="0" y="1287115"/>
                    <a:pt x="0" y="115908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Group 60"/>
          <p:cNvGrpSpPr/>
          <p:nvPr/>
        </p:nvGrpSpPr>
        <p:grpSpPr>
          <a:xfrm>
            <a:off x="5418455" y="2889250"/>
            <a:ext cx="1339850" cy="1397635"/>
            <a:chOff x="1811980" y="2710655"/>
            <a:chExt cx="1505491" cy="1520152"/>
          </a:xfrm>
        </p:grpSpPr>
        <p:grpSp>
          <p:nvGrpSpPr>
            <p:cNvPr id="73745" name="Group 61"/>
            <p:cNvGrpSpPr>
              <a:grpSpLocks noChangeAspect="1"/>
            </p:cNvGrpSpPr>
            <p:nvPr/>
          </p:nvGrpSpPr>
          <p:grpSpPr>
            <a:xfrm>
              <a:off x="1811980" y="2710655"/>
              <a:ext cx="1505491" cy="1520152"/>
              <a:chOff x="2262147" y="2702382"/>
              <a:chExt cx="1677861" cy="1694199"/>
            </a:xfrm>
          </p:grpSpPr>
          <p:grpSp>
            <p:nvGrpSpPr>
              <p:cNvPr id="6" name="Group 63"/>
              <p:cNvGrpSpPr/>
              <p:nvPr/>
            </p:nvGrpSpPr>
            <p:grpSpPr>
              <a:xfrm>
                <a:off x="2269086" y="2717423"/>
                <a:ext cx="389342" cy="339426"/>
                <a:chOff x="7540014" y="4306907"/>
                <a:chExt cx="389342" cy="339426"/>
              </a:xfrm>
              <a:solidFill>
                <a:schemeClr val="bg1"/>
              </a:solidFill>
            </p:grpSpPr>
            <p:sp>
              <p:nvSpPr>
                <p:cNvPr id="75" name="Freeform 110"/>
                <p:cNvSpPr/>
                <p:nvPr/>
              </p:nvSpPr>
              <p:spPr bwMode="auto">
                <a:xfrm>
                  <a:off x="7799575" y="4409234"/>
                  <a:ext cx="102328" cy="102328"/>
                </a:xfrm>
                <a:custGeom>
                  <a:avLst/>
                  <a:gdLst>
                    <a:gd name="T0" fmla="*/ 0 w 41"/>
                    <a:gd name="T1" fmla="*/ 39 h 41"/>
                    <a:gd name="T2" fmla="*/ 3 w 41"/>
                    <a:gd name="T3" fmla="*/ 41 h 41"/>
                    <a:gd name="T4" fmla="*/ 41 w 41"/>
                    <a:gd name="T5" fmla="*/ 3 h 41"/>
                    <a:gd name="T6" fmla="*/ 39 w 41"/>
                    <a:gd name="T7" fmla="*/ 0 h 41"/>
                    <a:gd name="T8" fmla="*/ 0 w 41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1">
                      <a:moveTo>
                        <a:pt x="0" y="39"/>
                      </a:moveTo>
                      <a:lnTo>
                        <a:pt x="3" y="41"/>
                      </a:lnTo>
                      <a:lnTo>
                        <a:pt x="41" y="3"/>
                      </a:lnTo>
                      <a:lnTo>
                        <a:pt x="39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111"/>
                <p:cNvSpPr/>
                <p:nvPr/>
              </p:nvSpPr>
              <p:spPr bwMode="auto">
                <a:xfrm>
                  <a:off x="7777112" y="4381780"/>
                  <a:ext cx="109814" cy="114806"/>
                </a:xfrm>
                <a:custGeom>
                  <a:avLst/>
                  <a:gdLst>
                    <a:gd name="T0" fmla="*/ 37 w 44"/>
                    <a:gd name="T1" fmla="*/ 0 h 46"/>
                    <a:gd name="T2" fmla="*/ 0 w 44"/>
                    <a:gd name="T3" fmla="*/ 39 h 46"/>
                    <a:gd name="T4" fmla="*/ 6 w 44"/>
                    <a:gd name="T5" fmla="*/ 46 h 46"/>
                    <a:gd name="T6" fmla="*/ 44 w 44"/>
                    <a:gd name="T7" fmla="*/ 8 h 46"/>
                    <a:gd name="T8" fmla="*/ 37 w 44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37" y="0"/>
                      </a:moveTo>
                      <a:lnTo>
                        <a:pt x="0" y="39"/>
                      </a:lnTo>
                      <a:lnTo>
                        <a:pt x="6" y="46"/>
                      </a:lnTo>
                      <a:lnTo>
                        <a:pt x="44" y="8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2"/>
                <p:cNvSpPr/>
                <p:nvPr/>
              </p:nvSpPr>
              <p:spPr bwMode="auto">
                <a:xfrm>
                  <a:off x="7757146" y="4366805"/>
                  <a:ext cx="104823" cy="104823"/>
                </a:xfrm>
                <a:custGeom>
                  <a:avLst/>
                  <a:gdLst>
                    <a:gd name="T0" fmla="*/ 0 w 42"/>
                    <a:gd name="T1" fmla="*/ 38 h 42"/>
                    <a:gd name="T2" fmla="*/ 4 w 42"/>
                    <a:gd name="T3" fmla="*/ 42 h 42"/>
                    <a:gd name="T4" fmla="*/ 42 w 42"/>
                    <a:gd name="T5" fmla="*/ 4 h 42"/>
                    <a:gd name="T6" fmla="*/ 38 w 42"/>
                    <a:gd name="T7" fmla="*/ 0 h 42"/>
                    <a:gd name="T8" fmla="*/ 0 w 42"/>
                    <a:gd name="T9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2">
                      <a:moveTo>
                        <a:pt x="0" y="38"/>
                      </a:moveTo>
                      <a:lnTo>
                        <a:pt x="4" y="42"/>
                      </a:lnTo>
                      <a:lnTo>
                        <a:pt x="42" y="4"/>
                      </a:lnTo>
                      <a:lnTo>
                        <a:pt x="38" y="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3"/>
                <p:cNvSpPr/>
                <p:nvPr/>
              </p:nvSpPr>
              <p:spPr bwMode="auto">
                <a:xfrm>
                  <a:off x="7729693" y="4469133"/>
                  <a:ext cx="69882" cy="69882"/>
                </a:xfrm>
                <a:custGeom>
                  <a:avLst/>
                  <a:gdLst>
                    <a:gd name="T0" fmla="*/ 28 w 28"/>
                    <a:gd name="T1" fmla="*/ 20 h 28"/>
                    <a:gd name="T2" fmla="*/ 8 w 28"/>
                    <a:gd name="T3" fmla="*/ 0 h 28"/>
                    <a:gd name="T4" fmla="*/ 0 w 28"/>
                    <a:gd name="T5" fmla="*/ 20 h 28"/>
                    <a:gd name="T6" fmla="*/ 9 w 28"/>
                    <a:gd name="T7" fmla="*/ 28 h 28"/>
                    <a:gd name="T8" fmla="*/ 28 w 28"/>
                    <a:gd name="T9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28" y="20"/>
                      </a:moveTo>
                      <a:lnTo>
                        <a:pt x="8" y="0"/>
                      </a:lnTo>
                      <a:lnTo>
                        <a:pt x="0" y="20"/>
                      </a:lnTo>
                      <a:lnTo>
                        <a:pt x="9" y="28"/>
                      </a:lnTo>
                      <a:lnTo>
                        <a:pt x="2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4"/>
                <p:cNvSpPr/>
                <p:nvPr/>
              </p:nvSpPr>
              <p:spPr bwMode="auto">
                <a:xfrm>
                  <a:off x="7712222" y="4526535"/>
                  <a:ext cx="34941" cy="32446"/>
                </a:xfrm>
                <a:custGeom>
                  <a:avLst/>
                  <a:gdLst>
                    <a:gd name="T0" fmla="*/ 0 w 14"/>
                    <a:gd name="T1" fmla="*/ 13 h 13"/>
                    <a:gd name="T2" fmla="*/ 14 w 14"/>
                    <a:gd name="T3" fmla="*/ 6 h 13"/>
                    <a:gd name="T4" fmla="*/ 6 w 14"/>
                    <a:gd name="T5" fmla="*/ 0 h 13"/>
                    <a:gd name="T6" fmla="*/ 0 w 1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3">
                      <a:moveTo>
                        <a:pt x="0" y="13"/>
                      </a:moveTo>
                      <a:lnTo>
                        <a:pt x="14" y="6"/>
                      </a:lnTo>
                      <a:lnTo>
                        <a:pt x="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15"/>
                <p:cNvSpPr/>
                <p:nvPr/>
              </p:nvSpPr>
              <p:spPr bwMode="auto">
                <a:xfrm>
                  <a:off x="7859474" y="4341848"/>
                  <a:ext cx="69882" cy="69882"/>
                </a:xfrm>
                <a:custGeom>
                  <a:avLst/>
                  <a:gdLst>
                    <a:gd name="T0" fmla="*/ 7 w 28"/>
                    <a:gd name="T1" fmla="*/ 0 h 28"/>
                    <a:gd name="T2" fmla="*/ 0 w 28"/>
                    <a:gd name="T3" fmla="*/ 8 h 28"/>
                    <a:gd name="T4" fmla="*/ 20 w 28"/>
                    <a:gd name="T5" fmla="*/ 28 h 28"/>
                    <a:gd name="T6" fmla="*/ 28 w 28"/>
                    <a:gd name="T7" fmla="*/ 20 h 28"/>
                    <a:gd name="T8" fmla="*/ 7 w 28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7" y="0"/>
                      </a:moveTo>
                      <a:lnTo>
                        <a:pt x="0" y="8"/>
                      </a:lnTo>
                      <a:lnTo>
                        <a:pt x="20" y="28"/>
                      </a:lnTo>
                      <a:lnTo>
                        <a:pt x="28" y="2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16"/>
                <p:cNvSpPr/>
                <p:nvPr/>
              </p:nvSpPr>
              <p:spPr bwMode="auto">
                <a:xfrm>
                  <a:off x="7540014" y="4306907"/>
                  <a:ext cx="279527" cy="339426"/>
                </a:xfrm>
                <a:custGeom>
                  <a:avLst/>
                  <a:gdLst>
                    <a:gd name="T0" fmla="*/ 104 w 112"/>
                    <a:gd name="T1" fmla="*/ 101 h 136"/>
                    <a:gd name="T2" fmla="*/ 83 w 112"/>
                    <a:gd name="T3" fmla="*/ 101 h 136"/>
                    <a:gd name="T4" fmla="*/ 83 w 112"/>
                    <a:gd name="T5" fmla="*/ 129 h 136"/>
                    <a:gd name="T6" fmla="*/ 7 w 112"/>
                    <a:gd name="T7" fmla="*/ 129 h 136"/>
                    <a:gd name="T8" fmla="*/ 7 w 112"/>
                    <a:gd name="T9" fmla="*/ 32 h 136"/>
                    <a:gd name="T10" fmla="*/ 104 w 112"/>
                    <a:gd name="T11" fmla="*/ 32 h 136"/>
                    <a:gd name="T12" fmla="*/ 104 w 112"/>
                    <a:gd name="T13" fmla="*/ 40 h 136"/>
                    <a:gd name="T14" fmla="*/ 112 w 112"/>
                    <a:gd name="T15" fmla="*/ 32 h 136"/>
                    <a:gd name="T16" fmla="*/ 112 w 112"/>
                    <a:gd name="T17" fmla="*/ 6 h 136"/>
                    <a:gd name="T18" fmla="*/ 97 w 112"/>
                    <a:gd name="T19" fmla="*/ 6 h 136"/>
                    <a:gd name="T20" fmla="*/ 97 w 112"/>
                    <a:gd name="T21" fmla="*/ 20 h 136"/>
                    <a:gd name="T22" fmla="*/ 95 w 112"/>
                    <a:gd name="T23" fmla="*/ 20 h 136"/>
                    <a:gd name="T24" fmla="*/ 95 w 112"/>
                    <a:gd name="T25" fmla="*/ 0 h 136"/>
                    <a:gd name="T26" fmla="*/ 89 w 112"/>
                    <a:gd name="T27" fmla="*/ 0 h 136"/>
                    <a:gd name="T28" fmla="*/ 89 w 112"/>
                    <a:gd name="T29" fmla="*/ 20 h 136"/>
                    <a:gd name="T30" fmla="*/ 87 w 112"/>
                    <a:gd name="T31" fmla="*/ 20 h 136"/>
                    <a:gd name="T32" fmla="*/ 87 w 112"/>
                    <a:gd name="T33" fmla="*/ 6 h 136"/>
                    <a:gd name="T34" fmla="*/ 79 w 112"/>
                    <a:gd name="T35" fmla="*/ 6 h 136"/>
                    <a:gd name="T36" fmla="*/ 79 w 112"/>
                    <a:gd name="T37" fmla="*/ 20 h 136"/>
                    <a:gd name="T38" fmla="*/ 76 w 112"/>
                    <a:gd name="T39" fmla="*/ 20 h 136"/>
                    <a:gd name="T40" fmla="*/ 76 w 112"/>
                    <a:gd name="T41" fmla="*/ 0 h 136"/>
                    <a:gd name="T42" fmla="*/ 72 w 112"/>
                    <a:gd name="T43" fmla="*/ 0 h 136"/>
                    <a:gd name="T44" fmla="*/ 72 w 112"/>
                    <a:gd name="T45" fmla="*/ 20 h 136"/>
                    <a:gd name="T46" fmla="*/ 68 w 112"/>
                    <a:gd name="T47" fmla="*/ 20 h 136"/>
                    <a:gd name="T48" fmla="*/ 68 w 112"/>
                    <a:gd name="T49" fmla="*/ 6 h 136"/>
                    <a:gd name="T50" fmla="*/ 60 w 112"/>
                    <a:gd name="T51" fmla="*/ 6 h 136"/>
                    <a:gd name="T52" fmla="*/ 60 w 112"/>
                    <a:gd name="T53" fmla="*/ 20 h 136"/>
                    <a:gd name="T54" fmla="*/ 57 w 112"/>
                    <a:gd name="T55" fmla="*/ 20 h 136"/>
                    <a:gd name="T56" fmla="*/ 57 w 112"/>
                    <a:gd name="T57" fmla="*/ 0 h 136"/>
                    <a:gd name="T58" fmla="*/ 53 w 112"/>
                    <a:gd name="T59" fmla="*/ 0 h 136"/>
                    <a:gd name="T60" fmla="*/ 53 w 112"/>
                    <a:gd name="T61" fmla="*/ 20 h 136"/>
                    <a:gd name="T62" fmla="*/ 51 w 112"/>
                    <a:gd name="T63" fmla="*/ 20 h 136"/>
                    <a:gd name="T64" fmla="*/ 51 w 112"/>
                    <a:gd name="T65" fmla="*/ 6 h 136"/>
                    <a:gd name="T66" fmla="*/ 43 w 112"/>
                    <a:gd name="T67" fmla="*/ 6 h 136"/>
                    <a:gd name="T68" fmla="*/ 43 w 112"/>
                    <a:gd name="T69" fmla="*/ 20 h 136"/>
                    <a:gd name="T70" fmla="*/ 40 w 112"/>
                    <a:gd name="T71" fmla="*/ 20 h 136"/>
                    <a:gd name="T72" fmla="*/ 40 w 112"/>
                    <a:gd name="T73" fmla="*/ 0 h 136"/>
                    <a:gd name="T74" fmla="*/ 35 w 112"/>
                    <a:gd name="T75" fmla="*/ 0 h 136"/>
                    <a:gd name="T76" fmla="*/ 35 w 112"/>
                    <a:gd name="T77" fmla="*/ 20 h 136"/>
                    <a:gd name="T78" fmla="*/ 32 w 112"/>
                    <a:gd name="T79" fmla="*/ 20 h 136"/>
                    <a:gd name="T80" fmla="*/ 32 w 112"/>
                    <a:gd name="T81" fmla="*/ 6 h 136"/>
                    <a:gd name="T82" fmla="*/ 25 w 112"/>
                    <a:gd name="T83" fmla="*/ 6 h 136"/>
                    <a:gd name="T84" fmla="*/ 25 w 112"/>
                    <a:gd name="T85" fmla="*/ 20 h 136"/>
                    <a:gd name="T86" fmla="*/ 23 w 112"/>
                    <a:gd name="T87" fmla="*/ 20 h 136"/>
                    <a:gd name="T88" fmla="*/ 23 w 112"/>
                    <a:gd name="T89" fmla="*/ 0 h 136"/>
                    <a:gd name="T90" fmla="*/ 17 w 112"/>
                    <a:gd name="T91" fmla="*/ 0 h 136"/>
                    <a:gd name="T92" fmla="*/ 17 w 112"/>
                    <a:gd name="T93" fmla="*/ 20 h 136"/>
                    <a:gd name="T94" fmla="*/ 15 w 112"/>
                    <a:gd name="T95" fmla="*/ 20 h 136"/>
                    <a:gd name="T96" fmla="*/ 15 w 112"/>
                    <a:gd name="T97" fmla="*/ 6 h 136"/>
                    <a:gd name="T98" fmla="*/ 0 w 112"/>
                    <a:gd name="T99" fmla="*/ 6 h 136"/>
                    <a:gd name="T100" fmla="*/ 0 w 112"/>
                    <a:gd name="T101" fmla="*/ 24 h 136"/>
                    <a:gd name="T102" fmla="*/ 0 w 112"/>
                    <a:gd name="T103" fmla="*/ 28 h 136"/>
                    <a:gd name="T104" fmla="*/ 0 w 112"/>
                    <a:gd name="T105" fmla="*/ 136 h 136"/>
                    <a:gd name="T106" fmla="*/ 89 w 112"/>
                    <a:gd name="T107" fmla="*/ 136 h 136"/>
                    <a:gd name="T108" fmla="*/ 112 w 112"/>
                    <a:gd name="T109" fmla="*/ 110 h 136"/>
                    <a:gd name="T110" fmla="*/ 112 w 112"/>
                    <a:gd name="T111" fmla="*/ 84 h 136"/>
                    <a:gd name="T112" fmla="*/ 104 w 112"/>
                    <a:gd name="T113" fmla="*/ 92 h 136"/>
                    <a:gd name="T114" fmla="*/ 104 w 112"/>
                    <a:gd name="T115" fmla="*/ 10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2" h="136">
                      <a:moveTo>
                        <a:pt x="104" y="101"/>
                      </a:moveTo>
                      <a:lnTo>
                        <a:pt x="83" y="101"/>
                      </a:lnTo>
                      <a:lnTo>
                        <a:pt x="83" y="129"/>
                      </a:lnTo>
                      <a:lnTo>
                        <a:pt x="7" y="129"/>
                      </a:lnTo>
                      <a:lnTo>
                        <a:pt x="7" y="32"/>
                      </a:lnTo>
                      <a:lnTo>
                        <a:pt x="104" y="32"/>
                      </a:lnTo>
                      <a:lnTo>
                        <a:pt x="104" y="40"/>
                      </a:lnTo>
                      <a:lnTo>
                        <a:pt x="112" y="32"/>
                      </a:lnTo>
                      <a:lnTo>
                        <a:pt x="112" y="6"/>
                      </a:lnTo>
                      <a:lnTo>
                        <a:pt x="97" y="6"/>
                      </a:lnTo>
                      <a:lnTo>
                        <a:pt x="97" y="20"/>
                      </a:lnTo>
                      <a:lnTo>
                        <a:pt x="95" y="20"/>
                      </a:lnTo>
                      <a:lnTo>
                        <a:pt x="95" y="0"/>
                      </a:lnTo>
                      <a:lnTo>
                        <a:pt x="89" y="0"/>
                      </a:lnTo>
                      <a:lnTo>
                        <a:pt x="89" y="20"/>
                      </a:lnTo>
                      <a:lnTo>
                        <a:pt x="87" y="20"/>
                      </a:lnTo>
                      <a:lnTo>
                        <a:pt x="87" y="6"/>
                      </a:lnTo>
                      <a:lnTo>
                        <a:pt x="79" y="6"/>
                      </a:lnTo>
                      <a:lnTo>
                        <a:pt x="79" y="20"/>
                      </a:lnTo>
                      <a:lnTo>
                        <a:pt x="76" y="20"/>
                      </a:lnTo>
                      <a:lnTo>
                        <a:pt x="76" y="0"/>
                      </a:lnTo>
                      <a:lnTo>
                        <a:pt x="72" y="0"/>
                      </a:lnTo>
                      <a:lnTo>
                        <a:pt x="72" y="20"/>
                      </a:lnTo>
                      <a:lnTo>
                        <a:pt x="68" y="20"/>
                      </a:lnTo>
                      <a:lnTo>
                        <a:pt x="68" y="6"/>
                      </a:lnTo>
                      <a:lnTo>
                        <a:pt x="60" y="6"/>
                      </a:lnTo>
                      <a:lnTo>
                        <a:pt x="60" y="20"/>
                      </a:lnTo>
                      <a:lnTo>
                        <a:pt x="57" y="20"/>
                      </a:lnTo>
                      <a:lnTo>
                        <a:pt x="57" y="0"/>
                      </a:lnTo>
                      <a:lnTo>
                        <a:pt x="53" y="0"/>
                      </a:lnTo>
                      <a:lnTo>
                        <a:pt x="53" y="20"/>
                      </a:lnTo>
                      <a:lnTo>
                        <a:pt x="51" y="20"/>
                      </a:lnTo>
                      <a:lnTo>
                        <a:pt x="51" y="6"/>
                      </a:lnTo>
                      <a:lnTo>
                        <a:pt x="43" y="6"/>
                      </a:lnTo>
                      <a:lnTo>
                        <a:pt x="43" y="20"/>
                      </a:lnTo>
                      <a:lnTo>
                        <a:pt x="40" y="20"/>
                      </a:lnTo>
                      <a:lnTo>
                        <a:pt x="40" y="0"/>
                      </a:lnTo>
                      <a:lnTo>
                        <a:pt x="35" y="0"/>
                      </a:lnTo>
                      <a:lnTo>
                        <a:pt x="35" y="20"/>
                      </a:lnTo>
                      <a:lnTo>
                        <a:pt x="32" y="20"/>
                      </a:lnTo>
                      <a:lnTo>
                        <a:pt x="32" y="6"/>
                      </a:lnTo>
                      <a:lnTo>
                        <a:pt x="25" y="6"/>
                      </a:lnTo>
                      <a:lnTo>
                        <a:pt x="25" y="20"/>
                      </a:lnTo>
                      <a:lnTo>
                        <a:pt x="23" y="20"/>
                      </a:lnTo>
                      <a:lnTo>
                        <a:pt x="23" y="0"/>
                      </a:lnTo>
                      <a:lnTo>
                        <a:pt x="17" y="0"/>
                      </a:lnTo>
                      <a:lnTo>
                        <a:pt x="17" y="20"/>
                      </a:lnTo>
                      <a:lnTo>
                        <a:pt x="15" y="20"/>
                      </a:lnTo>
                      <a:lnTo>
                        <a:pt x="15" y="6"/>
                      </a:lnTo>
                      <a:lnTo>
                        <a:pt x="0" y="6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136"/>
                      </a:lnTo>
                      <a:lnTo>
                        <a:pt x="89" y="136"/>
                      </a:lnTo>
                      <a:lnTo>
                        <a:pt x="112" y="110"/>
                      </a:lnTo>
                      <a:lnTo>
                        <a:pt x="112" y="84"/>
                      </a:lnTo>
                      <a:lnTo>
                        <a:pt x="104" y="92"/>
                      </a:lnTo>
                      <a:lnTo>
                        <a:pt x="104" y="1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117"/>
                <p:cNvSpPr>
                  <a:spLocks noChangeArrowheads="1"/>
                </p:cNvSpPr>
                <p:nvPr/>
              </p:nvSpPr>
              <p:spPr bwMode="auto">
                <a:xfrm>
                  <a:off x="7589930" y="4421713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118"/>
                <p:cNvSpPr>
                  <a:spLocks noChangeArrowheads="1"/>
                </p:cNvSpPr>
                <p:nvPr/>
              </p:nvSpPr>
              <p:spPr bwMode="auto">
                <a:xfrm>
                  <a:off x="7589930" y="4461645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119"/>
                <p:cNvSpPr>
                  <a:spLocks noChangeArrowheads="1"/>
                </p:cNvSpPr>
                <p:nvPr/>
              </p:nvSpPr>
              <p:spPr bwMode="auto">
                <a:xfrm>
                  <a:off x="7589930" y="4506569"/>
                  <a:ext cx="109814" cy="149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120"/>
                <p:cNvSpPr>
                  <a:spLocks noChangeArrowheads="1"/>
                </p:cNvSpPr>
                <p:nvPr/>
              </p:nvSpPr>
              <p:spPr bwMode="auto">
                <a:xfrm>
                  <a:off x="7589930" y="4548998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64"/>
              <p:cNvGrpSpPr/>
              <p:nvPr/>
            </p:nvGrpSpPr>
            <p:grpSpPr>
              <a:xfrm>
                <a:off x="3560649" y="2702382"/>
                <a:ext cx="379359" cy="386846"/>
                <a:chOff x="7160655" y="2178006"/>
                <a:chExt cx="379359" cy="386846"/>
              </a:xfrm>
              <a:solidFill>
                <a:schemeClr val="bg1"/>
              </a:solidFill>
            </p:grpSpPr>
            <p:sp>
              <p:nvSpPr>
                <p:cNvPr id="72" name="Freeform 36"/>
                <p:cNvSpPr>
                  <a:spLocks noEditPoints="1"/>
                </p:cNvSpPr>
                <p:nvPr/>
              </p:nvSpPr>
              <p:spPr bwMode="auto">
                <a:xfrm>
                  <a:off x="7277956" y="2178006"/>
                  <a:ext cx="262058" cy="262058"/>
                </a:xfrm>
                <a:custGeom>
                  <a:avLst/>
                  <a:gdLst>
                    <a:gd name="T0" fmla="*/ 65 w 79"/>
                    <a:gd name="T1" fmla="*/ 14 h 79"/>
                    <a:gd name="T2" fmla="*/ 14 w 79"/>
                    <a:gd name="T3" fmla="*/ 14 h 79"/>
                    <a:gd name="T4" fmla="*/ 11 w 79"/>
                    <a:gd name="T5" fmla="*/ 63 h 79"/>
                    <a:gd name="T6" fmla="*/ 11 w 79"/>
                    <a:gd name="T7" fmla="*/ 63 h 79"/>
                    <a:gd name="T8" fmla="*/ 17 w 79"/>
                    <a:gd name="T9" fmla="*/ 68 h 79"/>
                    <a:gd name="T10" fmla="*/ 64 w 79"/>
                    <a:gd name="T11" fmla="*/ 65 h 79"/>
                    <a:gd name="T12" fmla="*/ 65 w 79"/>
                    <a:gd name="T13" fmla="*/ 14 h 79"/>
                    <a:gd name="T14" fmla="*/ 58 w 79"/>
                    <a:gd name="T15" fmla="*/ 59 h 79"/>
                    <a:gd name="T16" fmla="*/ 20 w 79"/>
                    <a:gd name="T17" fmla="*/ 59 h 79"/>
                    <a:gd name="T18" fmla="*/ 20 w 79"/>
                    <a:gd name="T19" fmla="*/ 21 h 79"/>
                    <a:gd name="T20" fmla="*/ 58 w 79"/>
                    <a:gd name="T21" fmla="*/ 21 h 79"/>
                    <a:gd name="T22" fmla="*/ 58 w 79"/>
                    <a:gd name="T23" fmla="*/ 5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9" h="79">
                      <a:moveTo>
                        <a:pt x="65" y="14"/>
                      </a:moveTo>
                      <a:cubicBezTo>
                        <a:pt x="51" y="0"/>
                        <a:pt x="28" y="0"/>
                        <a:pt x="14" y="14"/>
                      </a:cubicBezTo>
                      <a:cubicBezTo>
                        <a:pt x="0" y="28"/>
                        <a:pt x="0" y="49"/>
                        <a:pt x="11" y="63"/>
                      </a:cubicBez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4" y="66"/>
                        <a:pt x="15" y="67"/>
                        <a:pt x="17" y="68"/>
                      </a:cubicBezTo>
                      <a:cubicBezTo>
                        <a:pt x="31" y="79"/>
                        <a:pt x="51" y="78"/>
                        <a:pt x="64" y="65"/>
                      </a:cubicBezTo>
                      <a:cubicBezTo>
                        <a:pt x="78" y="51"/>
                        <a:pt x="79" y="29"/>
                        <a:pt x="65" y="14"/>
                      </a:cubicBezTo>
                      <a:close/>
                      <a:moveTo>
                        <a:pt x="58" y="59"/>
                      </a:moveTo>
                      <a:cubicBezTo>
                        <a:pt x="47" y="69"/>
                        <a:pt x="30" y="69"/>
                        <a:pt x="20" y="59"/>
                      </a:cubicBezTo>
                      <a:cubicBezTo>
                        <a:pt x="9" y="48"/>
                        <a:pt x="9" y="31"/>
                        <a:pt x="20" y="21"/>
                      </a:cubicBezTo>
                      <a:cubicBezTo>
                        <a:pt x="31" y="10"/>
                        <a:pt x="48" y="10"/>
                        <a:pt x="58" y="21"/>
                      </a:cubicBezTo>
                      <a:cubicBezTo>
                        <a:pt x="69" y="31"/>
                        <a:pt x="69" y="48"/>
                        <a:pt x="58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37"/>
                <p:cNvSpPr/>
                <p:nvPr/>
              </p:nvSpPr>
              <p:spPr bwMode="auto">
                <a:xfrm>
                  <a:off x="7160655" y="2400130"/>
                  <a:ext cx="159730" cy="164722"/>
                </a:xfrm>
                <a:custGeom>
                  <a:avLst/>
                  <a:gdLst>
                    <a:gd name="T0" fmla="*/ 0 w 64"/>
                    <a:gd name="T1" fmla="*/ 52 h 66"/>
                    <a:gd name="T2" fmla="*/ 12 w 64"/>
                    <a:gd name="T3" fmla="*/ 66 h 66"/>
                    <a:gd name="T4" fmla="*/ 64 w 64"/>
                    <a:gd name="T5" fmla="*/ 8 h 66"/>
                    <a:gd name="T6" fmla="*/ 55 w 64"/>
                    <a:gd name="T7" fmla="*/ 0 h 66"/>
                    <a:gd name="T8" fmla="*/ 0 w 64"/>
                    <a:gd name="T9" fmla="*/ 5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6">
                      <a:moveTo>
                        <a:pt x="0" y="52"/>
                      </a:moveTo>
                      <a:lnTo>
                        <a:pt x="12" y="66"/>
                      </a:lnTo>
                      <a:lnTo>
                        <a:pt x="64" y="8"/>
                      </a:lnTo>
                      <a:lnTo>
                        <a:pt x="55" y="0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38"/>
                <p:cNvSpPr/>
                <p:nvPr/>
              </p:nvSpPr>
              <p:spPr bwMode="auto">
                <a:xfrm>
                  <a:off x="7412728" y="2265358"/>
                  <a:ext cx="99831" cy="119797"/>
                </a:xfrm>
                <a:custGeom>
                  <a:avLst/>
                  <a:gdLst>
                    <a:gd name="T0" fmla="*/ 16 w 30"/>
                    <a:gd name="T1" fmla="*/ 0 h 36"/>
                    <a:gd name="T2" fmla="*/ 0 w 30"/>
                    <a:gd name="T3" fmla="*/ 34 h 36"/>
                    <a:gd name="T4" fmla="*/ 6 w 30"/>
                    <a:gd name="T5" fmla="*/ 36 h 36"/>
                    <a:gd name="T6" fmla="*/ 16 w 30"/>
                    <a:gd name="T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6" y="0"/>
                      </a:moveTo>
                      <a:cubicBezTo>
                        <a:pt x="20" y="26"/>
                        <a:pt x="0" y="34"/>
                        <a:pt x="0" y="34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30" y="21"/>
                        <a:pt x="16" y="0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65"/>
              <p:cNvGrpSpPr>
                <a:grpSpLocks noChangeAspect="1"/>
              </p:cNvGrpSpPr>
              <p:nvPr/>
            </p:nvGrpSpPr>
            <p:grpSpPr>
              <a:xfrm>
                <a:off x="2262147" y="4047702"/>
                <a:ext cx="396281" cy="348879"/>
                <a:chOff x="6040049" y="4182118"/>
                <a:chExt cx="521619" cy="459224"/>
              </a:xfrm>
              <a:solidFill>
                <a:schemeClr val="bg1"/>
              </a:solidFill>
            </p:grpSpPr>
            <p:sp>
              <p:nvSpPr>
                <p:cNvPr id="67" name="Freeform 84"/>
                <p:cNvSpPr/>
                <p:nvPr/>
              </p:nvSpPr>
              <p:spPr bwMode="auto">
                <a:xfrm>
                  <a:off x="6087469" y="4202084"/>
                  <a:ext cx="194671" cy="419291"/>
                </a:xfrm>
                <a:custGeom>
                  <a:avLst/>
                  <a:gdLst>
                    <a:gd name="T0" fmla="*/ 52 w 59"/>
                    <a:gd name="T1" fmla="*/ 5 h 126"/>
                    <a:gd name="T2" fmla="*/ 9 w 59"/>
                    <a:gd name="T3" fmla="*/ 38 h 126"/>
                    <a:gd name="T4" fmla="*/ 0 w 59"/>
                    <a:gd name="T5" fmla="*/ 39 h 126"/>
                    <a:gd name="T6" fmla="*/ 0 w 59"/>
                    <a:gd name="T7" fmla="*/ 86 h 126"/>
                    <a:gd name="T8" fmla="*/ 9 w 59"/>
                    <a:gd name="T9" fmla="*/ 88 h 126"/>
                    <a:gd name="T10" fmla="*/ 51 w 59"/>
                    <a:gd name="T11" fmla="*/ 119 h 126"/>
                    <a:gd name="T12" fmla="*/ 59 w 59"/>
                    <a:gd name="T13" fmla="*/ 119 h 126"/>
                    <a:gd name="T14" fmla="*/ 59 w 59"/>
                    <a:gd name="T15" fmla="*/ 5 h 126"/>
                    <a:gd name="T16" fmla="*/ 52 w 59"/>
                    <a:gd name="T17" fmla="*/ 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126">
                      <a:moveTo>
                        <a:pt x="52" y="5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5" y="38"/>
                        <a:pt x="0" y="39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5" y="87"/>
                        <a:pt x="9" y="88"/>
                        <a:pt x="9" y="88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119"/>
                        <a:pt x="59" y="126"/>
                        <a:pt x="59" y="119"/>
                      </a:cubicBezTo>
                      <a:cubicBezTo>
                        <a:pt x="59" y="112"/>
                        <a:pt x="59" y="11"/>
                        <a:pt x="59" y="5"/>
                      </a:cubicBezTo>
                      <a:cubicBezTo>
                        <a:pt x="59" y="0"/>
                        <a:pt x="52" y="5"/>
                        <a:pt x="5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85"/>
                <p:cNvSpPr/>
                <p:nvPr/>
              </p:nvSpPr>
              <p:spPr bwMode="auto">
                <a:xfrm>
                  <a:off x="6040049" y="4339353"/>
                  <a:ext cx="27454" cy="147252"/>
                </a:xfrm>
                <a:custGeom>
                  <a:avLst/>
                  <a:gdLst>
                    <a:gd name="T0" fmla="*/ 0 w 8"/>
                    <a:gd name="T1" fmla="*/ 8 h 44"/>
                    <a:gd name="T2" fmla="*/ 0 w 8"/>
                    <a:gd name="T3" fmla="*/ 38 h 44"/>
                    <a:gd name="T4" fmla="*/ 8 w 8"/>
                    <a:gd name="T5" fmla="*/ 44 h 44"/>
                    <a:gd name="T6" fmla="*/ 8 w 8"/>
                    <a:gd name="T7" fmla="*/ 0 h 44"/>
                    <a:gd name="T8" fmla="*/ 0 w 8"/>
                    <a:gd name="T9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4">
                      <a:moveTo>
                        <a:pt x="0" y="8"/>
                      </a:moveTo>
                      <a:cubicBezTo>
                        <a:pt x="0" y="16"/>
                        <a:pt x="0" y="32"/>
                        <a:pt x="0" y="38"/>
                      </a:cubicBezTo>
                      <a:cubicBezTo>
                        <a:pt x="0" y="40"/>
                        <a:pt x="4" y="42"/>
                        <a:pt x="8" y="4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2"/>
                        <a:pt x="0" y="4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86"/>
                <p:cNvSpPr/>
                <p:nvPr/>
              </p:nvSpPr>
              <p:spPr bwMode="auto">
                <a:xfrm>
                  <a:off x="6329559" y="4296924"/>
                  <a:ext cx="77370" cy="229612"/>
                </a:xfrm>
                <a:custGeom>
                  <a:avLst/>
                  <a:gdLst>
                    <a:gd name="T0" fmla="*/ 10 w 23"/>
                    <a:gd name="T1" fmla="*/ 2 h 69"/>
                    <a:gd name="T2" fmla="*/ 2 w 23"/>
                    <a:gd name="T3" fmla="*/ 2 h 69"/>
                    <a:gd name="T4" fmla="*/ 2 w 23"/>
                    <a:gd name="T5" fmla="*/ 10 h 69"/>
                    <a:gd name="T6" fmla="*/ 12 w 23"/>
                    <a:gd name="T7" fmla="*/ 35 h 69"/>
                    <a:gd name="T8" fmla="*/ 2 w 23"/>
                    <a:gd name="T9" fmla="*/ 60 h 69"/>
                    <a:gd name="T10" fmla="*/ 2 w 23"/>
                    <a:gd name="T11" fmla="*/ 67 h 69"/>
                    <a:gd name="T12" fmla="*/ 6 w 23"/>
                    <a:gd name="T13" fmla="*/ 69 h 69"/>
                    <a:gd name="T14" fmla="*/ 10 w 23"/>
                    <a:gd name="T15" fmla="*/ 67 h 69"/>
                    <a:gd name="T16" fmla="*/ 23 w 23"/>
                    <a:gd name="T17" fmla="*/ 35 h 69"/>
                    <a:gd name="T18" fmla="*/ 10 w 23"/>
                    <a:gd name="T1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69">
                      <a:moveTo>
                        <a:pt x="10" y="2"/>
                      </a:moveTo>
                      <a:cubicBezTo>
                        <a:pt x="7" y="0"/>
                        <a:pt x="4" y="0"/>
                        <a:pt x="2" y="2"/>
                      </a:cubicBezTo>
                      <a:cubicBezTo>
                        <a:pt x="0" y="4"/>
                        <a:pt x="0" y="8"/>
                        <a:pt x="2" y="10"/>
                      </a:cubicBezTo>
                      <a:cubicBezTo>
                        <a:pt x="9" y="17"/>
                        <a:pt x="12" y="26"/>
                        <a:pt x="12" y="35"/>
                      </a:cubicBezTo>
                      <a:cubicBezTo>
                        <a:pt x="12" y="44"/>
                        <a:pt x="9" y="53"/>
                        <a:pt x="2" y="60"/>
                      </a:cubicBezTo>
                      <a:cubicBezTo>
                        <a:pt x="0" y="62"/>
                        <a:pt x="0" y="65"/>
                        <a:pt x="2" y="67"/>
                      </a:cubicBezTo>
                      <a:cubicBezTo>
                        <a:pt x="3" y="68"/>
                        <a:pt x="4" y="69"/>
                        <a:pt x="6" y="69"/>
                      </a:cubicBezTo>
                      <a:cubicBezTo>
                        <a:pt x="7" y="69"/>
                        <a:pt x="9" y="68"/>
                        <a:pt x="10" y="67"/>
                      </a:cubicBezTo>
                      <a:cubicBezTo>
                        <a:pt x="19" y="58"/>
                        <a:pt x="23" y="47"/>
                        <a:pt x="23" y="35"/>
                      </a:cubicBezTo>
                      <a:cubicBezTo>
                        <a:pt x="23" y="23"/>
                        <a:pt x="19" y="11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87"/>
                <p:cNvSpPr/>
                <p:nvPr/>
              </p:nvSpPr>
              <p:spPr bwMode="auto">
                <a:xfrm>
                  <a:off x="6376980" y="4239521"/>
                  <a:ext cx="102328" cy="341923"/>
                </a:xfrm>
                <a:custGeom>
                  <a:avLst/>
                  <a:gdLst>
                    <a:gd name="T0" fmla="*/ 10 w 31"/>
                    <a:gd name="T1" fmla="*/ 2 h 103"/>
                    <a:gd name="T2" fmla="*/ 3 w 31"/>
                    <a:gd name="T3" fmla="*/ 2 h 103"/>
                    <a:gd name="T4" fmla="*/ 3 w 31"/>
                    <a:gd name="T5" fmla="*/ 10 h 103"/>
                    <a:gd name="T6" fmla="*/ 20 w 31"/>
                    <a:gd name="T7" fmla="*/ 52 h 103"/>
                    <a:gd name="T8" fmla="*/ 3 w 31"/>
                    <a:gd name="T9" fmla="*/ 94 h 103"/>
                    <a:gd name="T10" fmla="*/ 3 w 31"/>
                    <a:gd name="T11" fmla="*/ 102 h 103"/>
                    <a:gd name="T12" fmla="*/ 6 w 31"/>
                    <a:gd name="T13" fmla="*/ 103 h 103"/>
                    <a:gd name="T14" fmla="*/ 10 w 31"/>
                    <a:gd name="T15" fmla="*/ 102 h 103"/>
                    <a:gd name="T16" fmla="*/ 31 w 31"/>
                    <a:gd name="T17" fmla="*/ 52 h 103"/>
                    <a:gd name="T18" fmla="*/ 10 w 31"/>
                    <a:gd name="T19" fmla="*/ 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103">
                      <a:moveTo>
                        <a:pt x="10" y="2"/>
                      </a:moveTo>
                      <a:cubicBezTo>
                        <a:pt x="8" y="0"/>
                        <a:pt x="5" y="0"/>
                        <a:pt x="3" y="2"/>
                      </a:cubicBezTo>
                      <a:cubicBezTo>
                        <a:pt x="0" y="4"/>
                        <a:pt x="0" y="8"/>
                        <a:pt x="3" y="10"/>
                      </a:cubicBezTo>
                      <a:cubicBezTo>
                        <a:pt x="14" y="21"/>
                        <a:pt x="20" y="37"/>
                        <a:pt x="20" y="52"/>
                      </a:cubicBezTo>
                      <a:cubicBezTo>
                        <a:pt x="20" y="67"/>
                        <a:pt x="14" y="82"/>
                        <a:pt x="3" y="94"/>
                      </a:cubicBezTo>
                      <a:cubicBezTo>
                        <a:pt x="0" y="96"/>
                        <a:pt x="0" y="100"/>
                        <a:pt x="3" y="102"/>
                      </a:cubicBezTo>
                      <a:cubicBezTo>
                        <a:pt x="4" y="103"/>
                        <a:pt x="5" y="103"/>
                        <a:pt x="6" y="103"/>
                      </a:cubicBezTo>
                      <a:cubicBezTo>
                        <a:pt x="8" y="103"/>
                        <a:pt x="9" y="103"/>
                        <a:pt x="10" y="102"/>
                      </a:cubicBezTo>
                      <a:cubicBezTo>
                        <a:pt x="24" y="88"/>
                        <a:pt x="31" y="70"/>
                        <a:pt x="31" y="52"/>
                      </a:cubicBezTo>
                      <a:cubicBezTo>
                        <a:pt x="31" y="34"/>
                        <a:pt x="24" y="16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88"/>
                <p:cNvSpPr/>
                <p:nvPr/>
              </p:nvSpPr>
              <p:spPr bwMode="auto">
                <a:xfrm>
                  <a:off x="6436879" y="4182118"/>
                  <a:ext cx="124789" cy="459224"/>
                </a:xfrm>
                <a:custGeom>
                  <a:avLst/>
                  <a:gdLst>
                    <a:gd name="T0" fmla="*/ 10 w 38"/>
                    <a:gd name="T1" fmla="*/ 2 h 138"/>
                    <a:gd name="T2" fmla="*/ 2 w 38"/>
                    <a:gd name="T3" fmla="*/ 2 h 138"/>
                    <a:gd name="T4" fmla="*/ 2 w 38"/>
                    <a:gd name="T5" fmla="*/ 9 h 138"/>
                    <a:gd name="T6" fmla="*/ 27 w 38"/>
                    <a:gd name="T7" fmla="*/ 69 h 138"/>
                    <a:gd name="T8" fmla="*/ 2 w 38"/>
                    <a:gd name="T9" fmla="*/ 128 h 138"/>
                    <a:gd name="T10" fmla="*/ 2 w 38"/>
                    <a:gd name="T11" fmla="*/ 136 h 138"/>
                    <a:gd name="T12" fmla="*/ 6 w 38"/>
                    <a:gd name="T13" fmla="*/ 138 h 138"/>
                    <a:gd name="T14" fmla="*/ 10 w 38"/>
                    <a:gd name="T15" fmla="*/ 136 h 138"/>
                    <a:gd name="T16" fmla="*/ 38 w 38"/>
                    <a:gd name="T17" fmla="*/ 69 h 138"/>
                    <a:gd name="T18" fmla="*/ 10 w 38"/>
                    <a:gd name="T19" fmla="*/ 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38">
                      <a:moveTo>
                        <a:pt x="10" y="2"/>
                      </a:moveTo>
                      <a:cubicBezTo>
                        <a:pt x="8" y="0"/>
                        <a:pt x="5" y="0"/>
                        <a:pt x="2" y="2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19" y="26"/>
                        <a:pt x="27" y="47"/>
                        <a:pt x="27" y="69"/>
                      </a:cubicBezTo>
                      <a:cubicBezTo>
                        <a:pt x="27" y="90"/>
                        <a:pt x="19" y="112"/>
                        <a:pt x="2" y="128"/>
                      </a:cubicBezTo>
                      <a:cubicBezTo>
                        <a:pt x="0" y="130"/>
                        <a:pt x="0" y="134"/>
                        <a:pt x="2" y="136"/>
                      </a:cubicBezTo>
                      <a:cubicBezTo>
                        <a:pt x="4" y="137"/>
                        <a:pt x="5" y="138"/>
                        <a:pt x="6" y="138"/>
                      </a:cubicBezTo>
                      <a:cubicBezTo>
                        <a:pt x="8" y="138"/>
                        <a:pt x="9" y="137"/>
                        <a:pt x="10" y="136"/>
                      </a:cubicBezTo>
                      <a:cubicBezTo>
                        <a:pt x="29" y="117"/>
                        <a:pt x="38" y="93"/>
                        <a:pt x="38" y="69"/>
                      </a:cubicBezTo>
                      <a:cubicBezTo>
                        <a:pt x="38" y="45"/>
                        <a:pt x="29" y="20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3" name="Freeform 21"/>
            <p:cNvSpPr>
              <a:spLocks noChangeAspect="1" noEditPoints="1"/>
            </p:cNvSpPr>
            <p:nvPr/>
          </p:nvSpPr>
          <p:spPr bwMode="auto">
            <a:xfrm>
              <a:off x="2929982" y="3871816"/>
              <a:ext cx="339847" cy="303396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sp>
        <p:nvSpPr>
          <p:cNvPr id="2" name="梯形 1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拟解决的问题</a:t>
            </a:r>
            <a:endParaRPr lang="en-US" altLang="zh-CN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>
            <a:spLocks noChangeAspect="1"/>
          </p:cNvSpPr>
          <p:nvPr/>
        </p:nvSpPr>
        <p:spPr>
          <a:xfrm>
            <a:off x="4184650" y="2614295"/>
            <a:ext cx="277495" cy="277495"/>
          </a:xfrm>
          <a:prstGeom prst="ellipse">
            <a:avLst/>
          </a:prstGeom>
          <a:solidFill>
            <a:srgbClr val="26262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4184650" y="3817620"/>
            <a:ext cx="277495" cy="277495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7651750" y="2614295"/>
            <a:ext cx="277495" cy="277495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651750" y="3817620"/>
            <a:ext cx="277495" cy="277495"/>
          </a:xfrm>
          <a:prstGeom prst="ellipse">
            <a:avLst/>
          </a:prstGeom>
          <a:solidFill>
            <a:srgbClr val="26262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32140" y="2726055"/>
            <a:ext cx="31788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实现各个方面的数据呈现，包括但不限于网页、公众号、小程序等；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37" name="PA_矩形 17"/>
          <p:cNvSpPr/>
          <p:nvPr>
            <p:custDataLst>
              <p:tags r:id="rId2"/>
            </p:custDataLst>
          </p:nvPr>
        </p:nvSpPr>
        <p:spPr>
          <a:xfrm>
            <a:off x="8205470" y="2365375"/>
            <a:ext cx="1985645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860" dirty="0">
                <a:solidFill>
                  <a:srgbClr val="262626"/>
                </a:solidFill>
                <a:sym typeface="+mn-ea"/>
              </a:rPr>
              <a:t>③</a:t>
            </a:r>
            <a:endParaRPr lang="zh-CN" altLang="en-US" sz="1860" b="1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32140" y="4024630"/>
            <a:ext cx="31788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最终呈现交互性可视化平台，探索全新的可视化形式，实现融媒体传播。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9" name="PA_矩形 17"/>
          <p:cNvSpPr/>
          <p:nvPr>
            <p:custDataLst>
              <p:tags r:id="rId3"/>
            </p:custDataLst>
          </p:nvPr>
        </p:nvSpPr>
        <p:spPr>
          <a:xfrm>
            <a:off x="8205470" y="3663950"/>
            <a:ext cx="1985645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860" dirty="0">
                <a:solidFill>
                  <a:srgbClr val="262626"/>
                </a:solidFill>
                <a:sym typeface="+mn-ea"/>
              </a:rPr>
              <a:t>④</a:t>
            </a:r>
            <a:endParaRPr lang="zh-CN" altLang="en-US" sz="1860" b="1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8665" y="2726055"/>
            <a:ext cx="34442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采集数据：确定数据的可靠性；自动化实现大量数据爬；实时更新相关数据；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1" name="PA_矩形 17"/>
          <p:cNvSpPr/>
          <p:nvPr>
            <p:custDataLst>
              <p:tags r:id="rId4"/>
            </p:custDataLst>
          </p:nvPr>
        </p:nvSpPr>
        <p:spPr>
          <a:xfrm>
            <a:off x="2030730" y="2365375"/>
            <a:ext cx="1985645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860" dirty="0">
                <a:solidFill>
                  <a:srgbClr val="262626"/>
                </a:solidFill>
                <a:sym typeface="+mn-ea"/>
              </a:rPr>
              <a:t>① </a:t>
            </a:r>
            <a:endParaRPr lang="zh-CN" altLang="en-US" sz="1860" b="1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6155" y="4024630"/>
            <a:ext cx="31788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 从大量数据中筛选出最具代表性的，以知识图谱形式呈现；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3" name="PA_矩形 17"/>
          <p:cNvSpPr/>
          <p:nvPr>
            <p:custDataLst>
              <p:tags r:id="rId5"/>
            </p:custDataLst>
          </p:nvPr>
        </p:nvSpPr>
        <p:spPr>
          <a:xfrm>
            <a:off x="2030730" y="3683635"/>
            <a:ext cx="1985645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860" dirty="0">
                <a:solidFill>
                  <a:srgbClr val="262626"/>
                </a:solidFill>
                <a:sym typeface="+mn-ea"/>
              </a:rPr>
              <a:t>②</a:t>
            </a:r>
            <a:endParaRPr lang="zh-CN" altLang="en-US" sz="1860" b="1" dirty="0">
              <a:solidFill>
                <a:srgbClr val="26262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6" grpId="0" bldLvl="0" animBg="1"/>
      <p:bldP spid="58" grpId="0" bldLvl="0" animBg="1"/>
      <p:bldP spid="6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5gwsbjg248c58w83usl2rcxza"/>
          <p:cNvPicPr>
            <a:picLocks noChangeAspect="1"/>
          </p:cNvPicPr>
          <p:nvPr/>
        </p:nvPicPr>
        <p:blipFill>
          <a:blip r:embed="rId1"/>
          <a:srcRect t="27504" b="18745"/>
          <a:stretch>
            <a:fillRect/>
          </a:stretch>
        </p:blipFill>
        <p:spPr>
          <a:xfrm>
            <a:off x="-13970" y="3494405"/>
            <a:ext cx="12220575" cy="33635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6155" y="1304290"/>
            <a:ext cx="3040380" cy="3957955"/>
          </a:xfrm>
          <a:prstGeom prst="rect">
            <a:avLst/>
          </a:prstGeom>
          <a:solidFill>
            <a:srgbClr val="262626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1410" y="2891790"/>
            <a:ext cx="277050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主要业务：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研发、制作、推广系统性可交互式的5G融媒体数据可视化平台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3" name="PA_矩形 17"/>
          <p:cNvSpPr/>
          <p:nvPr>
            <p:custDataLst>
              <p:tags r:id="rId2"/>
            </p:custDataLst>
          </p:nvPr>
        </p:nvSpPr>
        <p:spPr>
          <a:xfrm>
            <a:off x="1005205" y="1818640"/>
            <a:ext cx="28867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4000" b="1" dirty="0">
                <a:solidFill>
                  <a:schemeClr val="bg1"/>
                </a:solidFill>
              </a:rPr>
              <a:t>01 </a:t>
            </a:r>
            <a:r>
              <a:rPr lang="zh-CN" altLang="en-US" sz="4000" b="1" dirty="0">
                <a:solidFill>
                  <a:schemeClr val="bg1"/>
                </a:solidFill>
              </a:rPr>
              <a:t>项目概述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93800" y="2627630"/>
            <a:ext cx="25673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梯形 36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PA_文本框 5"/>
          <p:cNvSpPr txBox="1"/>
          <p:nvPr>
            <p:custDataLst>
              <p:tags r:id="rId3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zh-CN" altLang="en-US" sz="40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一、产品与项目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  <a:endParaRPr lang="en-US" altLang="zh-CN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448425" y="1818640"/>
            <a:ext cx="407479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指导老师：李春芳副教授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项目负责人：冀佳璐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项目成员：许可、荆薇、徐燕</a:t>
            </a:r>
            <a:r>
              <a:rPr lang="zh-CN" altLang="en-US" dirty="0">
                <a:sym typeface="+mn-ea"/>
              </a:rPr>
              <a:t>、杜乔霓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预期成果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3" descr="D:\Desktop\大创\复审\平行坐标系.png平行坐标系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4905" y="1183640"/>
            <a:ext cx="9902190" cy="5485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464820" y="1183640"/>
            <a:ext cx="521335" cy="36766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200" b="1">
                <a:sym typeface="+mn-ea"/>
              </a:rPr>
              <a:t>可交互式平行坐标系</a:t>
            </a:r>
            <a:endParaRPr lang="zh-CN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预期成果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22680" y="1183640"/>
            <a:ext cx="521335" cy="2738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200" b="1">
                <a:sym typeface="+mn-ea"/>
              </a:rPr>
              <a:t>可交互式旭日图</a:t>
            </a:r>
            <a:endParaRPr lang="zh-CN" altLang="en-US" sz="2200"/>
          </a:p>
        </p:txBody>
      </p:sp>
      <p:pic>
        <p:nvPicPr>
          <p:cNvPr id="4" name="图片 4" descr="旭日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15" y="1003935"/>
            <a:ext cx="8268970" cy="570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预期成果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45490" y="1027430"/>
            <a:ext cx="521335" cy="2738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200" b="1">
                <a:sym typeface="+mn-ea"/>
              </a:rPr>
              <a:t>可交互式散点图</a:t>
            </a:r>
            <a:endParaRPr lang="zh-CN" altLang="en-US" sz="2200"/>
          </a:p>
        </p:txBody>
      </p:sp>
      <p:pic>
        <p:nvPicPr>
          <p:cNvPr id="2" name="图片 2" descr="D:\Desktop\大创\复审\散点图.png散点图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9730" y="1027430"/>
            <a:ext cx="9065260" cy="571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预期成果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52805" y="1086485"/>
            <a:ext cx="521335" cy="2738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200" b="1">
                <a:sym typeface="+mn-ea"/>
              </a:rPr>
              <a:t>可交互式雷达图</a:t>
            </a:r>
            <a:endParaRPr lang="zh-CN" altLang="en-US" sz="2200"/>
          </a:p>
        </p:txBody>
      </p:sp>
      <p:pic>
        <p:nvPicPr>
          <p:cNvPr id="3" name="图片 1" descr="雷达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5" y="1086485"/>
            <a:ext cx="8195945" cy="5612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预期成果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86155" y="1022350"/>
            <a:ext cx="521335" cy="2738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200" b="1">
                <a:sym typeface="+mn-ea"/>
              </a:rPr>
              <a:t>可交互式箱型柱图</a:t>
            </a:r>
            <a:endParaRPr lang="zh-CN" altLang="en-US" sz="2200"/>
          </a:p>
        </p:txBody>
      </p:sp>
      <p:pic>
        <p:nvPicPr>
          <p:cNvPr id="7" name="图片 7" descr="D:\Desktop\大创\复审\数据分析作品集\象形柱图.jpg象形柱图"/>
          <p:cNvPicPr>
            <a:picLocks noChangeAspect="1"/>
          </p:cNvPicPr>
          <p:nvPr/>
        </p:nvPicPr>
        <p:blipFill>
          <a:blip r:embed="rId2"/>
          <a:srcRect r="1369"/>
          <a:stretch>
            <a:fillRect/>
          </a:stretch>
        </p:blipFill>
        <p:spPr>
          <a:xfrm>
            <a:off x="2007235" y="1022350"/>
            <a:ext cx="8178165" cy="5683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预期成果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643380" y="1011555"/>
            <a:ext cx="521335" cy="2738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200" b="1">
                <a:sym typeface="+mn-ea"/>
              </a:rPr>
              <a:t>可交互式词云图</a:t>
            </a:r>
            <a:endParaRPr lang="zh-CN" altLang="en-US" sz="2200"/>
          </a:p>
        </p:txBody>
      </p:sp>
      <p:pic>
        <p:nvPicPr>
          <p:cNvPr id="2" name="图片 6" descr="词云"/>
          <p:cNvPicPr>
            <a:picLocks noChangeAspect="1"/>
          </p:cNvPicPr>
          <p:nvPr/>
        </p:nvPicPr>
        <p:blipFill>
          <a:blip r:embed="rId2"/>
          <a:srcRect t="12078" b="11738"/>
          <a:stretch>
            <a:fillRect/>
          </a:stretch>
        </p:blipFill>
        <p:spPr>
          <a:xfrm>
            <a:off x="2783840" y="939800"/>
            <a:ext cx="6625590" cy="584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u=1883261476,3020936167&amp;fm=26&amp;gp=0"/>
          <p:cNvPicPr>
            <a:picLocks noChangeAspect="1"/>
          </p:cNvPicPr>
          <p:nvPr/>
        </p:nvPicPr>
        <p:blipFill>
          <a:blip r:embed="rId1"/>
          <a:srcRect r="10041"/>
          <a:stretch>
            <a:fillRect/>
          </a:stretch>
        </p:blipFill>
        <p:spPr>
          <a:xfrm>
            <a:off x="4751070" y="955040"/>
            <a:ext cx="7435850" cy="4959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110" y="955040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69110" y="1172845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CONTECTS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21648" y="23264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一、产品与项目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648" y="28852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二、市场分析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648" y="34186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三、市场营销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648" y="392283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四、核心技术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48560" y="4481830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68245" y="23818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68245" y="29406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48560" y="347345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648" y="442702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五、投资与财务分析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48560" y="397764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1648" y="495216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六、风险评估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48560" y="500697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6" grpId="0" bldLvl="0" animBg="1"/>
      <p:bldP spid="7" grpId="0"/>
      <p:bldP spid="50" grpId="0"/>
      <p:bldP spid="4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 bldLvl="0" animBg="1"/>
      <p:bldP spid="3" grpId="0"/>
      <p:bldP spid="15" grpId="0" bldLvl="0" animBg="1"/>
      <p:bldP spid="16" grpId="0"/>
      <p:bldP spid="1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u=1883261476,3020936167&amp;fm=26&amp;gp=0"/>
          <p:cNvPicPr>
            <a:picLocks noChangeAspect="1"/>
          </p:cNvPicPr>
          <p:nvPr/>
        </p:nvPicPr>
        <p:blipFill>
          <a:blip r:embed="rId1"/>
          <a:srcRect r="10041"/>
          <a:stretch>
            <a:fillRect/>
          </a:stretch>
        </p:blipFill>
        <p:spPr>
          <a:xfrm>
            <a:off x="8110855" y="1878965"/>
            <a:ext cx="3670300" cy="24479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110220" y="1879600"/>
            <a:ext cx="3670935" cy="2461895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u=1883261476,3020936167&amp;fm=26&amp;gp=0"/>
          <p:cNvPicPr>
            <a:picLocks noChangeAspect="1"/>
          </p:cNvPicPr>
          <p:nvPr/>
        </p:nvPicPr>
        <p:blipFill>
          <a:blip r:embed="rId1"/>
          <a:srcRect r="10041"/>
          <a:stretch>
            <a:fillRect/>
          </a:stretch>
        </p:blipFill>
        <p:spPr>
          <a:xfrm>
            <a:off x="410845" y="1892935"/>
            <a:ext cx="3670300" cy="24479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10845" y="1891030"/>
            <a:ext cx="3670935" cy="244729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u=1883261476,3020936167&amp;fm=26&amp;gp=0"/>
          <p:cNvPicPr>
            <a:picLocks noChangeAspect="1"/>
          </p:cNvPicPr>
          <p:nvPr/>
        </p:nvPicPr>
        <p:blipFill>
          <a:blip r:embed="rId1"/>
          <a:srcRect r="10041"/>
          <a:stretch>
            <a:fillRect/>
          </a:stretch>
        </p:blipFill>
        <p:spPr>
          <a:xfrm>
            <a:off x="4261485" y="1891030"/>
            <a:ext cx="3670300" cy="244792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260850" y="1893570"/>
            <a:ext cx="3670935" cy="244729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2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投资与财务分析</a:t>
            </a:r>
            <a:endParaRPr lang="en-US" altLang="zh-CN" sz="48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766810" y="2359660"/>
            <a:ext cx="2567305" cy="1515745"/>
            <a:chOff x="4812665" y="2359025"/>
            <a:chExt cx="2567305" cy="1515745"/>
          </a:xfrm>
        </p:grpSpPr>
        <p:sp>
          <p:nvSpPr>
            <p:cNvPr id="12" name="矩形 11"/>
            <p:cNvSpPr/>
            <p:nvPr/>
          </p:nvSpPr>
          <p:spPr>
            <a:xfrm>
              <a:off x="4812665" y="2359025"/>
              <a:ext cx="2567305" cy="1515745"/>
            </a:xfrm>
            <a:prstGeom prst="rect">
              <a:avLst/>
            </a:prstGeom>
            <a:solidFill>
              <a:srgbClr val="262626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Group 127"/>
            <p:cNvGrpSpPr/>
            <p:nvPr/>
          </p:nvGrpSpPr>
          <p:grpSpPr>
            <a:xfrm>
              <a:off x="5437505" y="2580640"/>
              <a:ext cx="1242060" cy="819785"/>
              <a:chOff x="2141517" y="2373325"/>
              <a:chExt cx="476251" cy="314325"/>
            </a:xfrm>
            <a:solidFill>
              <a:schemeClr val="bg1">
                <a:alpha val="87000"/>
              </a:schemeClr>
            </a:solidFill>
          </p:grpSpPr>
          <p:sp>
            <p:nvSpPr>
              <p:cNvPr id="99" name="Rectangle 22"/>
              <p:cNvSpPr>
                <a:spLocks noChangeArrowheads="1"/>
              </p:cNvSpPr>
              <p:nvPr/>
            </p:nvSpPr>
            <p:spPr bwMode="auto">
              <a:xfrm>
                <a:off x="2200255" y="2678125"/>
                <a:ext cx="387350" cy="95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0" name="Rectangle 23"/>
              <p:cNvSpPr>
                <a:spLocks noChangeArrowheads="1"/>
              </p:cNvSpPr>
              <p:nvPr/>
            </p:nvSpPr>
            <p:spPr bwMode="auto">
              <a:xfrm>
                <a:off x="2517755" y="2468575"/>
                <a:ext cx="69850" cy="2095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438380" y="2547950"/>
                <a:ext cx="69850" cy="1301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359005" y="2592400"/>
                <a:ext cx="69850" cy="857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3" name="Rectangle 26"/>
              <p:cNvSpPr>
                <a:spLocks noChangeArrowheads="1"/>
              </p:cNvSpPr>
              <p:nvPr/>
            </p:nvSpPr>
            <p:spPr bwMode="auto">
              <a:xfrm>
                <a:off x="2279630" y="2551125"/>
                <a:ext cx="69850" cy="1270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4" name="Rectangle 27"/>
              <p:cNvSpPr>
                <a:spLocks noChangeArrowheads="1"/>
              </p:cNvSpPr>
              <p:nvPr/>
            </p:nvSpPr>
            <p:spPr bwMode="auto">
              <a:xfrm>
                <a:off x="2200255" y="2587637"/>
                <a:ext cx="68263" cy="9048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2141517" y="2559062"/>
                <a:ext cx="36513" cy="3810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27" y="0"/>
                  </a:cxn>
                  <a:cxn ang="0">
                    <a:pos x="32" y="1"/>
                  </a:cxn>
                  <a:cxn ang="0">
                    <a:pos x="36" y="3"/>
                  </a:cxn>
                  <a:cxn ang="0">
                    <a:pos x="40" y="7"/>
                  </a:cxn>
                  <a:cxn ang="0">
                    <a:pos x="42" y="10"/>
                  </a:cxn>
                  <a:cxn ang="0">
                    <a:pos x="45" y="15"/>
                  </a:cxn>
                  <a:cxn ang="0">
                    <a:pos x="46" y="18"/>
                  </a:cxn>
                  <a:cxn ang="0">
                    <a:pos x="46" y="23"/>
                  </a:cxn>
                  <a:cxn ang="0">
                    <a:pos x="46" y="23"/>
                  </a:cxn>
                  <a:cxn ang="0">
                    <a:pos x="46" y="28"/>
                  </a:cxn>
                  <a:cxn ang="0">
                    <a:pos x="45" y="32"/>
                  </a:cxn>
                  <a:cxn ang="0">
                    <a:pos x="42" y="36"/>
                  </a:cxn>
                  <a:cxn ang="0">
                    <a:pos x="40" y="39"/>
                  </a:cxn>
                  <a:cxn ang="0">
                    <a:pos x="36" y="43"/>
                  </a:cxn>
                  <a:cxn ang="0">
                    <a:pos x="32" y="44"/>
                  </a:cxn>
                  <a:cxn ang="0">
                    <a:pos x="27" y="45"/>
                  </a:cxn>
                  <a:cxn ang="0">
                    <a:pos x="22" y="47"/>
                  </a:cxn>
                  <a:cxn ang="0">
                    <a:pos x="22" y="47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3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1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1" y="15"/>
                  </a:cxn>
                  <a:cxn ang="0">
                    <a:pos x="4" y="10"/>
                  </a:cxn>
                  <a:cxn ang="0">
                    <a:pos x="6" y="7"/>
                  </a:cxn>
                  <a:cxn ang="0">
                    <a:pos x="10" y="3"/>
                  </a:cxn>
                  <a:cxn ang="0">
                    <a:pos x="14" y="1"/>
                  </a:cxn>
                  <a:cxn ang="0">
                    <a:pos x="19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46" h="47">
                    <a:moveTo>
                      <a:pt x="22" y="0"/>
                    </a:moveTo>
                    <a:lnTo>
                      <a:pt x="22" y="0"/>
                    </a:lnTo>
                    <a:lnTo>
                      <a:pt x="27" y="0"/>
                    </a:lnTo>
                    <a:lnTo>
                      <a:pt x="32" y="1"/>
                    </a:lnTo>
                    <a:lnTo>
                      <a:pt x="36" y="3"/>
                    </a:lnTo>
                    <a:lnTo>
                      <a:pt x="40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3"/>
                    </a:lnTo>
                    <a:lnTo>
                      <a:pt x="46" y="23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40" y="39"/>
                    </a:lnTo>
                    <a:lnTo>
                      <a:pt x="36" y="43"/>
                    </a:lnTo>
                    <a:lnTo>
                      <a:pt x="32" y="44"/>
                    </a:lnTo>
                    <a:lnTo>
                      <a:pt x="27" y="45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3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2568555" y="2373325"/>
                <a:ext cx="49213" cy="4762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0" y="1"/>
                  </a:cxn>
                  <a:cxn ang="0">
                    <a:pos x="22" y="29"/>
                  </a:cxn>
                  <a:cxn ang="0">
                    <a:pos x="43" y="59"/>
                  </a:cxn>
                  <a:cxn ang="0">
                    <a:pos x="62" y="0"/>
                  </a:cxn>
                </a:cxnLst>
                <a:rect l="0" t="0" r="r" b="b"/>
                <a:pathLst>
                  <a:path w="62" h="59">
                    <a:moveTo>
                      <a:pt x="62" y="0"/>
                    </a:moveTo>
                    <a:lnTo>
                      <a:pt x="0" y="1"/>
                    </a:lnTo>
                    <a:lnTo>
                      <a:pt x="22" y="29"/>
                    </a:lnTo>
                    <a:lnTo>
                      <a:pt x="43" y="59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2176442" y="2397137"/>
                <a:ext cx="404813" cy="169863"/>
              </a:xfrm>
              <a:custGeom>
                <a:avLst/>
                <a:gdLst/>
                <a:ahLst/>
                <a:cxnLst>
                  <a:cxn ang="0">
                    <a:pos x="0" y="204"/>
                  </a:cxn>
                  <a:cxn ang="0">
                    <a:pos x="176" y="73"/>
                  </a:cxn>
                  <a:cxn ang="0">
                    <a:pos x="182" y="70"/>
                  </a:cxn>
                  <a:cxn ang="0">
                    <a:pos x="186" y="75"/>
                  </a:cxn>
                  <a:cxn ang="0">
                    <a:pos x="270" y="174"/>
                  </a:cxn>
                  <a:cxn ang="0">
                    <a:pos x="502" y="0"/>
                  </a:cxn>
                  <a:cxn ang="0">
                    <a:pos x="507" y="7"/>
                  </a:cxn>
                  <a:cxn ang="0">
                    <a:pos x="511" y="12"/>
                  </a:cxn>
                  <a:cxn ang="0">
                    <a:pos x="274" y="190"/>
                  </a:cxn>
                  <a:cxn ang="0">
                    <a:pos x="268" y="193"/>
                  </a:cxn>
                  <a:cxn ang="0">
                    <a:pos x="263" y="188"/>
                  </a:cxn>
                  <a:cxn ang="0">
                    <a:pos x="180" y="89"/>
                  </a:cxn>
                  <a:cxn ang="0">
                    <a:pos x="9" y="216"/>
                  </a:cxn>
                  <a:cxn ang="0">
                    <a:pos x="9" y="216"/>
                  </a:cxn>
                  <a:cxn ang="0">
                    <a:pos x="5" y="209"/>
                  </a:cxn>
                  <a:cxn ang="0">
                    <a:pos x="0" y="204"/>
                  </a:cxn>
                  <a:cxn ang="0">
                    <a:pos x="0" y="204"/>
                  </a:cxn>
                </a:cxnLst>
                <a:rect l="0" t="0" r="r" b="b"/>
                <a:pathLst>
                  <a:path w="511" h="216">
                    <a:moveTo>
                      <a:pt x="0" y="204"/>
                    </a:moveTo>
                    <a:lnTo>
                      <a:pt x="176" y="73"/>
                    </a:lnTo>
                    <a:lnTo>
                      <a:pt x="182" y="70"/>
                    </a:lnTo>
                    <a:lnTo>
                      <a:pt x="186" y="75"/>
                    </a:lnTo>
                    <a:lnTo>
                      <a:pt x="270" y="174"/>
                    </a:lnTo>
                    <a:lnTo>
                      <a:pt x="502" y="0"/>
                    </a:lnTo>
                    <a:lnTo>
                      <a:pt x="507" y="7"/>
                    </a:lnTo>
                    <a:lnTo>
                      <a:pt x="511" y="12"/>
                    </a:lnTo>
                    <a:lnTo>
                      <a:pt x="274" y="190"/>
                    </a:lnTo>
                    <a:lnTo>
                      <a:pt x="268" y="193"/>
                    </a:lnTo>
                    <a:lnTo>
                      <a:pt x="263" y="188"/>
                    </a:lnTo>
                    <a:lnTo>
                      <a:pt x="180" y="89"/>
                    </a:lnTo>
                    <a:lnTo>
                      <a:pt x="9" y="216"/>
                    </a:lnTo>
                    <a:lnTo>
                      <a:pt x="9" y="216"/>
                    </a:lnTo>
                    <a:lnTo>
                      <a:pt x="5" y="209"/>
                    </a:lnTo>
                    <a:lnTo>
                      <a:pt x="0" y="204"/>
                    </a:lnTo>
                    <a:lnTo>
                      <a:pt x="0" y="2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62025" y="2359660"/>
            <a:ext cx="2567305" cy="1515745"/>
            <a:chOff x="962025" y="2359660"/>
            <a:chExt cx="2567305" cy="1515745"/>
          </a:xfrm>
        </p:grpSpPr>
        <p:sp>
          <p:nvSpPr>
            <p:cNvPr id="16" name="矩形 15"/>
            <p:cNvSpPr/>
            <p:nvPr/>
          </p:nvSpPr>
          <p:spPr>
            <a:xfrm>
              <a:off x="962025" y="2359660"/>
              <a:ext cx="2567305" cy="1515745"/>
            </a:xfrm>
            <a:prstGeom prst="rect">
              <a:avLst/>
            </a:prstGeom>
            <a:solidFill>
              <a:srgbClr val="262626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885315" y="2705100"/>
              <a:ext cx="721360" cy="721360"/>
              <a:chOff x="11593" y="3239"/>
              <a:chExt cx="770" cy="770"/>
            </a:xfrm>
            <a:solidFill>
              <a:schemeClr val="bg1">
                <a:alpha val="87000"/>
              </a:schemeClr>
            </a:solidFill>
          </p:grpSpPr>
          <p:sp>
            <p:nvSpPr>
              <p:cNvPr id="55" name="AutoShape 56"/>
              <p:cNvSpPr/>
              <p:nvPr/>
            </p:nvSpPr>
            <p:spPr bwMode="auto">
              <a:xfrm>
                <a:off x="11593" y="3239"/>
                <a:ext cx="242" cy="7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defTabSz="6089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56" name="AutoShape 57"/>
              <p:cNvSpPr/>
              <p:nvPr/>
            </p:nvSpPr>
            <p:spPr bwMode="auto">
              <a:xfrm>
                <a:off x="12123" y="3239"/>
                <a:ext cx="240" cy="7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defTabSz="6089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57" name="AutoShape 58"/>
              <p:cNvSpPr/>
              <p:nvPr/>
            </p:nvSpPr>
            <p:spPr bwMode="auto">
              <a:xfrm>
                <a:off x="11858" y="3239"/>
                <a:ext cx="240" cy="7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defTabSz="6089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4907280" y="2359660"/>
            <a:ext cx="2567305" cy="1515745"/>
          </a:xfrm>
          <a:prstGeom prst="rect">
            <a:avLst/>
          </a:prstGeom>
          <a:solidFill>
            <a:srgbClr val="26262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3742876" name="组合 1073742875"/>
          <p:cNvGrpSpPr/>
          <p:nvPr/>
        </p:nvGrpSpPr>
        <p:grpSpPr>
          <a:xfrm>
            <a:off x="3838575" y="4639310"/>
            <a:ext cx="4928235" cy="1362710"/>
            <a:chOff x="2891" y="6095"/>
            <a:chExt cx="5977" cy="1316"/>
          </a:xfrm>
        </p:grpSpPr>
        <p:sp>
          <p:nvSpPr>
            <p:cNvPr id="1073742867" name="矩形 1073742866"/>
            <p:cNvSpPr/>
            <p:nvPr/>
          </p:nvSpPr>
          <p:spPr>
            <a:xfrm>
              <a:off x="5118" y="6095"/>
              <a:ext cx="1251" cy="449"/>
            </a:xfrm>
            <a:prstGeom prst="rect">
              <a:avLst/>
            </a:prstGeom>
            <a:solidFill>
              <a:srgbClr val="B4C6E7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 algn="ctr"/>
              <a:r>
                <a:rPr lang="zh-CN" altLang="en-US"/>
                <a:t>董事会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8" name="矩形 1073742867"/>
            <p:cNvSpPr/>
            <p:nvPr/>
          </p:nvSpPr>
          <p:spPr>
            <a:xfrm>
              <a:off x="7173" y="6950"/>
              <a:ext cx="1695" cy="449"/>
            </a:xfrm>
            <a:prstGeom prst="rect">
              <a:avLst/>
            </a:prstGeom>
            <a:solidFill>
              <a:srgbClr val="B4C6E7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 algn="ctr"/>
              <a:r>
                <a:rPr lang="zh-CN" altLang="en-US"/>
                <a:t>产品研发部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9" name="矩形 1073742868"/>
            <p:cNvSpPr/>
            <p:nvPr/>
          </p:nvSpPr>
          <p:spPr>
            <a:xfrm>
              <a:off x="5807" y="6950"/>
              <a:ext cx="1194" cy="449"/>
            </a:xfrm>
            <a:prstGeom prst="rect">
              <a:avLst/>
            </a:prstGeom>
            <a:solidFill>
              <a:srgbClr val="B4C6E7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 algn="ctr"/>
              <a:r>
                <a:rPr lang="zh-CN" altLang="en-US"/>
                <a:t>销售部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70" name="矩形 1073742869"/>
            <p:cNvSpPr/>
            <p:nvPr/>
          </p:nvSpPr>
          <p:spPr>
            <a:xfrm>
              <a:off x="4340" y="6962"/>
              <a:ext cx="1295" cy="449"/>
            </a:xfrm>
            <a:prstGeom prst="rect">
              <a:avLst/>
            </a:prstGeom>
            <a:solidFill>
              <a:srgbClr val="B4C6E7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 algn="ctr"/>
              <a:r>
                <a:rPr lang="zh-CN" altLang="en-US"/>
                <a:t>财务部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71" name="矩形 1073742870"/>
            <p:cNvSpPr/>
            <p:nvPr/>
          </p:nvSpPr>
          <p:spPr>
            <a:xfrm>
              <a:off x="2891" y="6950"/>
              <a:ext cx="1198" cy="449"/>
            </a:xfrm>
            <a:prstGeom prst="rect">
              <a:avLst/>
            </a:prstGeom>
            <a:solidFill>
              <a:srgbClr val="B4C6E7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 algn="ctr"/>
              <a:r>
                <a:rPr lang="zh-CN" altLang="en-US"/>
                <a:t>生产部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75" name="左大括号 1073742874"/>
            <p:cNvSpPr/>
            <p:nvPr/>
          </p:nvSpPr>
          <p:spPr>
            <a:xfrm rot="5400000">
              <a:off x="5491" y="4218"/>
              <a:ext cx="317" cy="5019"/>
            </a:xfrm>
            <a:prstGeom prst="leftBrace">
              <a:avLst>
                <a:gd name="adj1" fmla="val 131940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30825" y="2840990"/>
            <a:ext cx="1720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000">
                <a:solidFill>
                  <a:schemeClr val="bg1"/>
                </a:solidFill>
              </a:rPr>
              <a:t>公司架构</a:t>
            </a:r>
            <a:endParaRPr lang="zh-CN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55105" y="3574415"/>
            <a:ext cx="529018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262626"/>
                </a:solidFill>
                <a:sym typeface="+mn-ea"/>
              </a:rPr>
              <a:t>	</a:t>
            </a: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在公司运作的前三年，公司暂不举长期债款，而若在经营过程中出现资金缺口，适时引入短期债款。公司发展三年以后进入较为稳定的发展期和成熟期，拥有一定的规模和资本，再向商业银行借入适当数额的贷款以维持一定的负债率，发挥杠杆效益，增加股东的财富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3" name="PA_矩形 17"/>
          <p:cNvSpPr/>
          <p:nvPr>
            <p:custDataLst>
              <p:tags r:id="rId1"/>
            </p:custDataLst>
          </p:nvPr>
        </p:nvSpPr>
        <p:spPr>
          <a:xfrm>
            <a:off x="8631555" y="1397000"/>
            <a:ext cx="344678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6000" b="1" dirty="0">
                <a:solidFill>
                  <a:srgbClr val="1F1F1F"/>
                </a:solidFill>
              </a:rPr>
              <a:t>G.O</a:t>
            </a:r>
            <a:endParaRPr lang="en-US" altLang="zh-CN" sz="6000" b="1" dirty="0">
              <a:solidFill>
                <a:srgbClr val="1F1F1F"/>
              </a:solidFill>
            </a:endParaRPr>
          </a:p>
          <a:p>
            <a:pPr lvl="0" algn="l"/>
            <a:r>
              <a:rPr lang="en-US" altLang="zh-CN" sz="6000" b="1" dirty="0">
                <a:solidFill>
                  <a:srgbClr val="1F1F1F"/>
                </a:solidFill>
              </a:rPr>
              <a:t>股本架构</a:t>
            </a:r>
            <a:endParaRPr lang="en-US" altLang="zh-CN" sz="6000" b="1" dirty="0">
              <a:solidFill>
                <a:srgbClr val="1F1F1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9500" y="571500"/>
            <a:ext cx="48291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rgbClr val="262626"/>
                </a:solidFill>
                <a:sym typeface="+mn-ea"/>
              </a:rPr>
              <a:t>	</a:t>
            </a: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根据公司自身情况，综合考虑公司的初期发展战略，为了达到预计的经营目标，同时保证公司初期稳定运行并拥有一定的抵御风险能力，公司拟投入股本资金 100万元，由团队资金和股东公司组成，其中团队资金由团队成员筹集，占股 45%；股东公司占股 55%。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  <a:p>
            <a:endParaRPr lang="zh-CN" altLang="en-US" sz="2000"/>
          </a:p>
        </p:txBody>
      </p:sp>
      <p:graphicFrame>
        <p:nvGraphicFramePr>
          <p:cNvPr id="25" name="表格 24"/>
          <p:cNvGraphicFramePr/>
          <p:nvPr>
            <p:custDataLst>
              <p:tags r:id="rId2"/>
            </p:custDataLst>
          </p:nvPr>
        </p:nvGraphicFramePr>
        <p:xfrm>
          <a:off x="886460" y="3780790"/>
          <a:ext cx="4901565" cy="1765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3855"/>
                <a:gridCol w="1631950"/>
                <a:gridCol w="1635760"/>
              </a:tblGrid>
              <a:tr h="588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8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股本来源</a:t>
                      </a:r>
                      <a:endParaRPr lang="en-US" altLang="en-US" sz="2000" b="1">
                        <a:solidFill>
                          <a:srgbClr val="00008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8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风险投资</a:t>
                      </a:r>
                      <a:endParaRPr lang="en-US" altLang="en-US" sz="2000" b="1">
                        <a:solidFill>
                          <a:srgbClr val="00008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8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团队资金</a:t>
                      </a:r>
                      <a:endParaRPr lang="en-US" altLang="en-US" sz="2000" b="1">
                        <a:solidFill>
                          <a:srgbClr val="00008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金额（万）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6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比例（%）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6760210" y="0"/>
            <a:ext cx="2291080" cy="39382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5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25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u=1883261476,3020936167&amp;fm=26&amp;gp=0"/>
          <p:cNvPicPr>
            <a:picLocks noChangeAspect="1"/>
          </p:cNvPicPr>
          <p:nvPr/>
        </p:nvPicPr>
        <p:blipFill>
          <a:blip r:embed="rId1"/>
          <a:srcRect l="8735" t="18259" r="15004"/>
          <a:stretch>
            <a:fillRect/>
          </a:stretch>
        </p:blipFill>
        <p:spPr>
          <a:xfrm>
            <a:off x="4816475" y="1266190"/>
            <a:ext cx="6659245" cy="42824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715" y="2007870"/>
            <a:ext cx="3930650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sym typeface="+mn-ea"/>
              </a:rPr>
              <a:t>公司出其资金主要来源于股东的投资和团队资金。用于公司初期运营的技术设备购买费用、申请专利费用、委托加工费用、人工工资、销售费用、公关费用及其他各类费用等39.76万，剩余60.24万作为流动资金。</a:t>
            </a:r>
            <a:endParaRPr lang="zh-CN" altLang="en-US" sz="20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3" name="PA_矩形 17"/>
          <p:cNvSpPr/>
          <p:nvPr>
            <p:custDataLst>
              <p:tags r:id="rId2"/>
            </p:custDataLst>
          </p:nvPr>
        </p:nvSpPr>
        <p:spPr>
          <a:xfrm>
            <a:off x="513715" y="1266190"/>
            <a:ext cx="393001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CN" sz="4000" b="1" dirty="0">
                <a:solidFill>
                  <a:srgbClr val="1F1F1F"/>
                </a:solidFill>
              </a:rPr>
              <a:t>资金来源与运用</a:t>
            </a:r>
            <a:endParaRPr lang="en-US" altLang="zh-CN" sz="4000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3311" y="1621556"/>
            <a:ext cx="8752149" cy="42346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95415" y="556895"/>
            <a:ext cx="4987925" cy="4574540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5gwsbjg248c58w83usl2rcxza"/>
          <p:cNvPicPr>
            <a:picLocks noChangeAspect="1"/>
          </p:cNvPicPr>
          <p:nvPr/>
        </p:nvPicPr>
        <p:blipFill>
          <a:blip r:embed="rId1"/>
          <a:srcRect l="30436" b="9003"/>
          <a:stretch>
            <a:fillRect/>
          </a:stretch>
        </p:blipFill>
        <p:spPr>
          <a:xfrm>
            <a:off x="7014210" y="1097280"/>
            <a:ext cx="5076825" cy="3321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763" y="-89596"/>
            <a:ext cx="2430780" cy="4507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7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287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PA_文本框 5"/>
          <p:cNvSpPr txBox="1"/>
          <p:nvPr>
            <p:custDataLst>
              <p:tags r:id="rId2"/>
            </p:custDataLst>
          </p:nvPr>
        </p:nvSpPr>
        <p:spPr>
          <a:xfrm>
            <a:off x="2346006" y="1946618"/>
            <a:ext cx="2621280" cy="141986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800" b="1" dirty="0">
                <a:solidFill>
                  <a:srgbClr val="262626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G.O </a:t>
            </a:r>
            <a:endParaRPr lang="en-US" altLang="zh-CN" sz="4800" b="1" dirty="0">
              <a:solidFill>
                <a:srgbClr val="262626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4800" b="1" dirty="0">
                <a:solidFill>
                  <a:srgbClr val="262626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产品概述 </a:t>
            </a:r>
            <a:endParaRPr lang="en-US" altLang="zh-CN" sz="4800" b="1" dirty="0">
              <a:solidFill>
                <a:srgbClr val="262626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2010" y="3510280"/>
            <a:ext cx="4286250" cy="2155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2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sym typeface="+mn-ea"/>
              </a:rPr>
              <a:t>产品定位</a:t>
            </a:r>
            <a:endParaRPr lang="zh-CN" altLang="en-US" sz="1600" b="1" dirty="0">
              <a:solidFill>
                <a:srgbClr val="262626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数据可视化平台、微信公众号内容、公司定制网站等为一体的融媒体大数据可视化平台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sym typeface="+mn-ea"/>
              </a:rPr>
              <a:t>产品介绍</a:t>
            </a:r>
            <a:endParaRPr lang="zh-CN" altLang="en-US" sz="1600" b="1" dirty="0">
              <a:solidFill>
                <a:srgbClr val="262626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1. 响应国家政策，科普宣传新技术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2. 探索新时代融媒体传播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3. 技术和传播相互促进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900420" y="3971925"/>
          <a:ext cx="5610225" cy="2404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4160"/>
                <a:gridCol w="2806065"/>
              </a:tblGrid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8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开支项目</a:t>
                      </a:r>
                      <a:endParaRPr lang="en-US" altLang="en-US" sz="2000" b="1">
                        <a:solidFill>
                          <a:srgbClr val="00008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8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预算经费（万）</a:t>
                      </a:r>
                      <a:endParaRPr lang="en-US" altLang="en-US" sz="2000" b="1">
                        <a:solidFill>
                          <a:srgbClr val="00008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公司注册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0.45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销售服务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企业管理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0.76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设备购置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23.05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人工成本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en-US" sz="2000" b="1">
                          <a:latin typeface="Calibri" panose="020F0502020204030204" charset="0"/>
                          <a:cs typeface="Calibri" panose="020F0502020204030204" charset="0"/>
                        </a:rPr>
                        <a:t>9.76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PA_矩形 17"/>
          <p:cNvSpPr/>
          <p:nvPr>
            <p:custDataLst>
              <p:tags r:id="rId2"/>
            </p:custDataLst>
          </p:nvPr>
        </p:nvSpPr>
        <p:spPr>
          <a:xfrm>
            <a:off x="7596505" y="1149985"/>
            <a:ext cx="4121150" cy="1938020"/>
          </a:xfrm>
          <a:prstGeom prst="rect">
            <a:avLst/>
          </a:prstGeom>
        </p:spPr>
        <p:txBody>
          <a:bodyPr wrap="square">
            <a:spAutoFit/>
          </a:bodyPr>
          <a:p>
            <a:pPr lvl="0" algn="l"/>
            <a:r>
              <a:rPr lang="en-US" altLang="zh-CN" sz="6000" b="1" dirty="0">
                <a:solidFill>
                  <a:srgbClr val="1F1F1F"/>
                </a:solidFill>
              </a:rPr>
              <a:t>G.O</a:t>
            </a:r>
            <a:endParaRPr lang="en-US" altLang="zh-CN" sz="6000" b="1" dirty="0">
              <a:solidFill>
                <a:srgbClr val="1F1F1F"/>
              </a:solidFill>
            </a:endParaRPr>
          </a:p>
          <a:p>
            <a:pPr lvl="0" algn="l"/>
            <a:r>
              <a:rPr lang="en-US" altLang="zh-CN" sz="6000" b="1" dirty="0">
                <a:solidFill>
                  <a:srgbClr val="1F1F1F"/>
                </a:solidFill>
              </a:rPr>
              <a:t>成本费总表</a:t>
            </a:r>
            <a:endParaRPr lang="en-US" altLang="zh-CN" sz="6000" b="1" dirty="0">
              <a:solidFill>
                <a:srgbClr val="1F1F1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25160" y="-247015"/>
            <a:ext cx="2291080" cy="39382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25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US" sz="25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PA_椭圆 4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994628" y="1674329"/>
            <a:ext cx="3508975" cy="3508975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6" name="PA_椭圆 5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384514" y="2064215"/>
            <a:ext cx="2729203" cy="2729203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7" name="PA_椭圆 6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4402" y="2454102"/>
            <a:ext cx="1949431" cy="1949431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8" name="PA_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164286" y="2843987"/>
            <a:ext cx="1169659" cy="1169659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10" name="PA_饼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43989" y="1327260"/>
            <a:ext cx="4010257" cy="4010257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11" name="PA_饼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45269" y="1924970"/>
            <a:ext cx="3007693" cy="3007693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12" name="PA_饼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495910" y="2175611"/>
            <a:ext cx="2506411" cy="2506411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ldLvl="0" animBg="1"/>
      <p:bldP spid="6" grpId="0" bldLvl="0" animBg="1"/>
      <p:bldP spid="7" grpId="0" bldLvl="0" animBg="1"/>
      <p:bldP spid="8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timg (4)"/>
          <p:cNvPicPr>
            <a:picLocks noChangeAspect="1"/>
          </p:cNvPicPr>
          <p:nvPr/>
        </p:nvPicPr>
        <p:blipFill>
          <a:blip r:embed="rId1"/>
          <a:srcRect b="50802"/>
          <a:stretch>
            <a:fillRect/>
          </a:stretch>
        </p:blipFill>
        <p:spPr>
          <a:xfrm>
            <a:off x="5511165" y="955040"/>
            <a:ext cx="6680835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955040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110" y="955040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69110" y="1172845"/>
            <a:ext cx="3993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CONTECTS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695575" y="2021205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21648" y="23264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一、产品与项目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648" y="28852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二、市场分析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648" y="341864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三、市场营销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1648" y="392283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四、核心技术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68245" y="5006975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68245" y="23818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68245" y="29406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48560" y="347345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648" y="4427020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五、投资与财务分析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48560" y="397764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21648" y="495216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六、风险评估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68245" y="4481830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3895" y="955040"/>
            <a:ext cx="6428105" cy="4947285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6" grpId="0" bldLvl="0" animBg="1"/>
      <p:bldP spid="7" grpId="0"/>
      <p:bldP spid="50" grpId="0"/>
      <p:bldP spid="4" grpId="0"/>
      <p:bldP spid="8" grpId="0"/>
      <p:bldP spid="9" grpId="0"/>
      <p:bldP spid="10" grpId="0" bldLvl="0" animBg="1"/>
      <p:bldP spid="11" grpId="0" bldLvl="0" animBg="1"/>
      <p:bldP spid="12" grpId="0" bldLvl="0" animBg="1"/>
      <p:bldP spid="13" grpId="0" bldLvl="0" animBg="1"/>
      <p:bldP spid="3" grpId="0"/>
      <p:bldP spid="15" grpId="0" bldLvl="0" animBg="1"/>
      <p:bldP spid="16" grpId="0"/>
      <p:bldP spid="1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6200" y="728980"/>
            <a:ext cx="7715250" cy="555307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57575" y="1124585"/>
            <a:ext cx="7715250" cy="4761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timg (4)"/>
          <p:cNvPicPr>
            <a:picLocks noChangeAspect="1"/>
          </p:cNvPicPr>
          <p:nvPr/>
        </p:nvPicPr>
        <p:blipFill>
          <a:blip r:embed="rId1"/>
          <a:srcRect t="101" r="8070" b="31938"/>
          <a:stretch>
            <a:fillRect/>
          </a:stretch>
        </p:blipFill>
        <p:spPr>
          <a:xfrm>
            <a:off x="0" y="-22860"/>
            <a:ext cx="6141720" cy="68764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22225"/>
            <a:ext cx="6141085" cy="691578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flipH="1">
            <a:off x="9757410" y="4420870"/>
            <a:ext cx="2432050" cy="243205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08750" y="1490980"/>
            <a:ext cx="436435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b="1"/>
              <a:t>风险管理的必要性及重要性</a:t>
            </a:r>
            <a:endParaRPr lang="zh-CN" altLang="en-US" sz="2600" b="1"/>
          </a:p>
          <a:p>
            <a:r>
              <a:rPr lang="en-US" altLang="zh-CN" sz="2000"/>
              <a:t>	</a:t>
            </a:r>
            <a:r>
              <a:rPr lang="zh-CN" altLang="en-US" sz="2000"/>
              <a:t>风险是</a:t>
            </a:r>
            <a:r>
              <a:rPr lang="zh-CN" altLang="en-US" sz="2000"/>
              <a:t>客观存在的。面对外部环境和内部组织结构的诸多不确定因素，将可能的风险因素纳入考虑范围，全面估计风险威胁能够极大地减少实际面对风险地损失，降低不利影响。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风险管理正是确定、评估、控制组织所承担的风险。需要尽早树立团队的风险意识，持续进行风险分析，根据环境的变化对预期做出调整。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9980" y="755015"/>
            <a:ext cx="9972040" cy="5347970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img"/>
          <p:cNvPicPr>
            <a:picLocks noChangeAspect="1"/>
          </p:cNvPicPr>
          <p:nvPr/>
        </p:nvPicPr>
        <p:blipFill>
          <a:blip r:embed="rId1"/>
          <a:srcRect t="10180"/>
          <a:stretch>
            <a:fillRect/>
          </a:stretch>
        </p:blipFill>
        <p:spPr>
          <a:xfrm>
            <a:off x="399415" y="1143635"/>
            <a:ext cx="6134100" cy="3670300"/>
          </a:xfrm>
          <a:prstGeom prst="rect">
            <a:avLst/>
          </a:prstGeom>
        </p:spPr>
      </p:pic>
      <p:pic>
        <p:nvPicPr>
          <p:cNvPr id="7" name="图片 6" descr="timg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40" y="4109720"/>
            <a:ext cx="3609975" cy="24060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72430" y="1593215"/>
            <a:ext cx="6225540" cy="3402965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3"/>
            </p:custDataLst>
          </p:nvPr>
        </p:nvSpPr>
        <p:spPr>
          <a:xfrm>
            <a:off x="8896666" y="1964398"/>
            <a:ext cx="2621280" cy="75565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风险识别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419850" y="2978785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3742866" name="组合 1073742865"/>
          <p:cNvGrpSpPr/>
          <p:nvPr/>
        </p:nvGrpSpPr>
        <p:grpSpPr>
          <a:xfrm>
            <a:off x="7066915" y="3402330"/>
            <a:ext cx="4246880" cy="1228090"/>
            <a:chOff x="2789" y="10686"/>
            <a:chExt cx="5772" cy="1340"/>
          </a:xfrm>
        </p:grpSpPr>
        <p:grpSp>
          <p:nvGrpSpPr>
            <p:cNvPr id="1073742856" name="组合 1073742855"/>
            <p:cNvGrpSpPr/>
            <p:nvPr/>
          </p:nvGrpSpPr>
          <p:grpSpPr>
            <a:xfrm>
              <a:off x="2789" y="10686"/>
              <a:ext cx="5772" cy="1340"/>
              <a:chOff x="2789" y="10998"/>
              <a:chExt cx="5772" cy="1340"/>
            </a:xfrm>
          </p:grpSpPr>
          <p:sp>
            <p:nvSpPr>
              <p:cNvPr id="1073742852" name="矩形 1073742851"/>
              <p:cNvSpPr/>
              <p:nvPr/>
            </p:nvSpPr>
            <p:spPr>
              <a:xfrm>
                <a:off x="2789" y="10998"/>
                <a:ext cx="2880" cy="662"/>
              </a:xfrm>
              <a:prstGeom prst="rect">
                <a:avLst/>
              </a:prstGeom>
              <a:solidFill>
                <a:srgbClr val="BDD6EE"/>
              </a:solidFill>
              <a:ln w="9525" cap="flat" cmpd="sng">
                <a:solidFill>
                  <a:srgbClr val="DEEAF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3742853" name="矩形 1073742852"/>
              <p:cNvSpPr/>
              <p:nvPr/>
            </p:nvSpPr>
            <p:spPr>
              <a:xfrm>
                <a:off x="2789" y="11676"/>
                <a:ext cx="2880" cy="662"/>
              </a:xfrm>
              <a:prstGeom prst="rect">
                <a:avLst/>
              </a:prstGeom>
              <a:solidFill>
                <a:srgbClr val="BDD6EE"/>
              </a:solidFill>
              <a:ln w="9525" cap="flat" cmpd="sng">
                <a:solidFill>
                  <a:srgbClr val="DEEAF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3742854" name="矩形 1073742853"/>
              <p:cNvSpPr/>
              <p:nvPr/>
            </p:nvSpPr>
            <p:spPr>
              <a:xfrm>
                <a:off x="5681" y="10998"/>
                <a:ext cx="2880" cy="662"/>
              </a:xfrm>
              <a:prstGeom prst="rect">
                <a:avLst/>
              </a:prstGeom>
              <a:solidFill>
                <a:srgbClr val="BDD6EE"/>
              </a:solidFill>
              <a:ln w="9525" cap="flat" cmpd="sng">
                <a:solidFill>
                  <a:srgbClr val="DEEAF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3742855" name="矩形 1073742854"/>
              <p:cNvSpPr/>
              <p:nvPr/>
            </p:nvSpPr>
            <p:spPr>
              <a:xfrm>
                <a:off x="5681" y="11669"/>
                <a:ext cx="2880" cy="662"/>
              </a:xfrm>
              <a:prstGeom prst="rect">
                <a:avLst/>
              </a:prstGeom>
              <a:solidFill>
                <a:srgbClr val="BDD6EE"/>
              </a:solidFill>
              <a:ln w="9525" cap="flat" cmpd="sng">
                <a:solidFill>
                  <a:srgbClr val="DEEAF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73742857" name="文本框 2"/>
            <p:cNvSpPr txBox="1"/>
            <p:nvPr/>
          </p:nvSpPr>
          <p:spPr>
            <a:xfrm>
              <a:off x="3009" y="10790"/>
              <a:ext cx="1573" cy="437"/>
            </a:xfrm>
            <a:prstGeom prst="rect">
              <a:avLst/>
            </a:prstGeom>
            <a:solidFill>
              <a:srgbClr val="E7E6E6"/>
            </a:solidFill>
            <a:ln w="9525">
              <a:noFill/>
            </a:ln>
          </p:spPr>
          <p:txBody>
            <a:bodyPr wrap="square"/>
            <a:p>
              <a:r>
                <a:rPr lang="zh-CN" altLang="en-US"/>
                <a:t>财务风险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58" name="文本框 2"/>
            <p:cNvSpPr txBox="1"/>
            <p:nvPr/>
          </p:nvSpPr>
          <p:spPr>
            <a:xfrm>
              <a:off x="3009" y="11450"/>
              <a:ext cx="1574" cy="437"/>
            </a:xfrm>
            <a:prstGeom prst="rect">
              <a:avLst/>
            </a:prstGeom>
            <a:solidFill>
              <a:srgbClr val="E7E6E6"/>
            </a:solidFill>
            <a:ln w="9525">
              <a:noFill/>
            </a:ln>
          </p:spPr>
          <p:txBody>
            <a:bodyPr wrap="square"/>
            <a:p>
              <a:r>
                <a:rPr lang="zh-CN" altLang="en-US"/>
                <a:t>技术风险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59" name="文本框 2"/>
            <p:cNvSpPr txBox="1"/>
            <p:nvPr/>
          </p:nvSpPr>
          <p:spPr>
            <a:xfrm>
              <a:off x="5880" y="10790"/>
              <a:ext cx="1547" cy="437"/>
            </a:xfrm>
            <a:prstGeom prst="rect">
              <a:avLst/>
            </a:prstGeom>
            <a:solidFill>
              <a:srgbClr val="E7E6E6"/>
            </a:solidFill>
            <a:ln w="9525">
              <a:noFill/>
            </a:ln>
          </p:spPr>
          <p:txBody>
            <a:bodyPr wrap="square"/>
            <a:p>
              <a:r>
                <a:rPr lang="zh-CN" altLang="en-US"/>
                <a:t>市场风险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0" name="文本框 2"/>
            <p:cNvSpPr txBox="1"/>
            <p:nvPr/>
          </p:nvSpPr>
          <p:spPr>
            <a:xfrm>
              <a:off x="5880" y="11442"/>
              <a:ext cx="1547" cy="437"/>
            </a:xfrm>
            <a:prstGeom prst="rect">
              <a:avLst/>
            </a:prstGeom>
            <a:solidFill>
              <a:srgbClr val="E7E6E6"/>
            </a:solidFill>
            <a:ln w="9525">
              <a:noFill/>
            </a:ln>
          </p:spPr>
          <p:txBody>
            <a:bodyPr wrap="square"/>
            <a:p>
              <a:r>
                <a:rPr lang="zh-CN" altLang="en-US"/>
                <a:t>经营风险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2" name="文本框 2"/>
            <p:cNvSpPr txBox="1"/>
            <p:nvPr/>
          </p:nvSpPr>
          <p:spPr>
            <a:xfrm>
              <a:off x="4583" y="10790"/>
              <a:ext cx="875" cy="4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/>
            <a:p>
              <a:r>
                <a:rPr lang="zh-CN" altLang="en-US"/>
                <a:t>小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3" name="文本框 2"/>
            <p:cNvSpPr txBox="1"/>
            <p:nvPr/>
          </p:nvSpPr>
          <p:spPr>
            <a:xfrm>
              <a:off x="4583" y="11423"/>
              <a:ext cx="875" cy="4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/>
            <a:p>
              <a:r>
                <a:rPr lang="zh-CN" altLang="en-US"/>
                <a:t>较小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4" name="文本框 2"/>
            <p:cNvSpPr txBox="1"/>
            <p:nvPr/>
          </p:nvSpPr>
          <p:spPr>
            <a:xfrm>
              <a:off x="7428" y="10809"/>
              <a:ext cx="875" cy="4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/>
            <a:p>
              <a:r>
                <a:rPr lang="zh-CN" altLang="en-US"/>
                <a:t>较小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2865" name="文本框 2"/>
            <p:cNvSpPr txBox="1"/>
            <p:nvPr/>
          </p:nvSpPr>
          <p:spPr>
            <a:xfrm>
              <a:off x="7428" y="11458"/>
              <a:ext cx="875" cy="4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/>
            <a:p>
              <a:r>
                <a:rPr lang="zh-CN" altLang="en-US"/>
                <a:t>较大</a:t>
              </a:r>
              <a:endParaRPr lang="zh-CN" altLang="en-US"/>
            </a:p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timg (4)"/>
          <p:cNvPicPr>
            <a:picLocks noChangeAspect="1"/>
          </p:cNvPicPr>
          <p:nvPr/>
        </p:nvPicPr>
        <p:blipFill>
          <a:blip r:embed="rId1"/>
          <a:srcRect l="40338" r="24047" b="55511"/>
          <a:stretch>
            <a:fillRect/>
          </a:stretch>
        </p:blipFill>
        <p:spPr>
          <a:xfrm>
            <a:off x="6151880" y="1666240"/>
            <a:ext cx="2379345" cy="4474845"/>
          </a:xfrm>
          <a:prstGeom prst="rect">
            <a:avLst/>
          </a:prstGeom>
        </p:spPr>
      </p:pic>
      <p:pic>
        <p:nvPicPr>
          <p:cNvPr id="17" name="图片 16" descr="timg (4)"/>
          <p:cNvPicPr>
            <a:picLocks noChangeAspect="1"/>
          </p:cNvPicPr>
          <p:nvPr/>
        </p:nvPicPr>
        <p:blipFill>
          <a:blip r:embed="rId1"/>
          <a:srcRect l="65032" r="485" b="55947"/>
          <a:stretch>
            <a:fillRect/>
          </a:stretch>
        </p:blipFill>
        <p:spPr>
          <a:xfrm>
            <a:off x="8681085" y="1675130"/>
            <a:ext cx="2335530" cy="4431030"/>
          </a:xfrm>
          <a:prstGeom prst="rect">
            <a:avLst/>
          </a:prstGeom>
        </p:spPr>
      </p:pic>
      <p:pic>
        <p:nvPicPr>
          <p:cNvPr id="3" name="图片 2" descr="timg (4)"/>
          <p:cNvPicPr>
            <a:picLocks noChangeAspect="1"/>
          </p:cNvPicPr>
          <p:nvPr/>
        </p:nvPicPr>
        <p:blipFill>
          <a:blip r:embed="rId1"/>
          <a:srcRect l="22754" r="41793" b="55840"/>
          <a:stretch>
            <a:fillRect/>
          </a:stretch>
        </p:blipFill>
        <p:spPr>
          <a:xfrm>
            <a:off x="3669665" y="1666240"/>
            <a:ext cx="2368550" cy="4441825"/>
          </a:xfrm>
          <a:prstGeom prst="rect">
            <a:avLst/>
          </a:prstGeom>
        </p:spPr>
      </p:pic>
      <p:pic>
        <p:nvPicPr>
          <p:cNvPr id="2" name="图片 1" descr="timg (4)"/>
          <p:cNvPicPr>
            <a:picLocks noChangeAspect="1"/>
          </p:cNvPicPr>
          <p:nvPr/>
        </p:nvPicPr>
        <p:blipFill>
          <a:blip r:embed="rId1"/>
          <a:srcRect r="64870" b="55726"/>
          <a:stretch>
            <a:fillRect/>
          </a:stretch>
        </p:blipFill>
        <p:spPr>
          <a:xfrm>
            <a:off x="1189990" y="1666240"/>
            <a:ext cx="2346960" cy="44532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182370" y="1666240"/>
            <a:ext cx="9826625" cy="445325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2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风险分析 </a:t>
            </a:r>
            <a:endParaRPr lang="en-US" altLang="zh-CN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90625" y="5566410"/>
            <a:ext cx="2364105" cy="5689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75380" y="1666240"/>
            <a:ext cx="2364105" cy="5689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58230" y="5566410"/>
            <a:ext cx="2364105" cy="5689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653145" y="1675130"/>
            <a:ext cx="2364105" cy="5689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矩形 17"/>
          <p:cNvSpPr/>
          <p:nvPr>
            <p:custDataLst>
              <p:tags r:id="rId3"/>
            </p:custDataLst>
          </p:nvPr>
        </p:nvSpPr>
        <p:spPr>
          <a:xfrm>
            <a:off x="1483995" y="5661025"/>
            <a:ext cx="1776730" cy="37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865" b="1" dirty="0">
                <a:solidFill>
                  <a:schemeClr val="bg1"/>
                </a:solidFill>
              </a:rPr>
              <a:t>技术风险</a:t>
            </a:r>
            <a:endParaRPr lang="en-US" altLang="zh-CN" sz="1865" b="1" dirty="0">
              <a:solidFill>
                <a:schemeClr val="bg1"/>
              </a:solidFill>
            </a:endParaRPr>
          </a:p>
        </p:txBody>
      </p:sp>
      <p:sp>
        <p:nvSpPr>
          <p:cNvPr id="14" name="PA_矩形 17"/>
          <p:cNvSpPr/>
          <p:nvPr>
            <p:custDataLst>
              <p:tags r:id="rId4"/>
            </p:custDataLst>
          </p:nvPr>
        </p:nvSpPr>
        <p:spPr>
          <a:xfrm>
            <a:off x="3968115" y="1769745"/>
            <a:ext cx="1776730" cy="37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865" b="1" dirty="0">
                <a:solidFill>
                  <a:schemeClr val="bg1"/>
                </a:solidFill>
              </a:rPr>
              <a:t>市场</a:t>
            </a:r>
            <a:r>
              <a:rPr lang="en-US" altLang="zh-CN" sz="1865" b="1" dirty="0">
                <a:solidFill>
                  <a:schemeClr val="bg1"/>
                </a:solidFill>
              </a:rPr>
              <a:t>风险</a:t>
            </a:r>
            <a:endParaRPr lang="en-US" altLang="zh-CN" sz="1865" b="1" dirty="0">
              <a:solidFill>
                <a:schemeClr val="bg1"/>
              </a:solidFill>
            </a:endParaRPr>
          </a:p>
        </p:txBody>
      </p:sp>
      <p:sp>
        <p:nvSpPr>
          <p:cNvPr id="15" name="PA_矩形 17"/>
          <p:cNvSpPr/>
          <p:nvPr>
            <p:custDataLst>
              <p:tags r:id="rId5"/>
            </p:custDataLst>
          </p:nvPr>
        </p:nvSpPr>
        <p:spPr>
          <a:xfrm>
            <a:off x="6451600" y="5661025"/>
            <a:ext cx="1776730" cy="37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865" b="1" dirty="0">
                <a:solidFill>
                  <a:schemeClr val="bg1"/>
                </a:solidFill>
              </a:rPr>
              <a:t>财务风险</a:t>
            </a:r>
            <a:endParaRPr lang="zh-CN" altLang="en-US" sz="1865" b="1" dirty="0">
              <a:solidFill>
                <a:schemeClr val="bg1"/>
              </a:solidFill>
            </a:endParaRPr>
          </a:p>
        </p:txBody>
      </p:sp>
      <p:sp>
        <p:nvSpPr>
          <p:cNvPr id="16" name="PA_矩形 17"/>
          <p:cNvSpPr/>
          <p:nvPr>
            <p:custDataLst>
              <p:tags r:id="rId6"/>
            </p:custDataLst>
          </p:nvPr>
        </p:nvSpPr>
        <p:spPr>
          <a:xfrm>
            <a:off x="8947150" y="1769745"/>
            <a:ext cx="1776730" cy="37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865" b="1" dirty="0">
                <a:solidFill>
                  <a:schemeClr val="bg1"/>
                </a:solidFill>
              </a:rPr>
              <a:t>经营风险</a:t>
            </a:r>
            <a:endParaRPr lang="zh-CN" altLang="en-US" sz="1865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7"/>
          <p:cNvGrpSpPr>
            <a:grpSpLocks noChangeAspect="1"/>
          </p:cNvGrpSpPr>
          <p:nvPr/>
        </p:nvGrpSpPr>
        <p:grpSpPr>
          <a:xfrm>
            <a:off x="4875848" y="2330768"/>
            <a:ext cx="2318067" cy="2316162"/>
            <a:chOff x="1966507" y="2546470"/>
            <a:chExt cx="2848397" cy="2846056"/>
          </a:xfrm>
        </p:grpSpPr>
        <p:sp>
          <p:nvSpPr>
            <p:cNvPr id="49" name="Freeform 48"/>
            <p:cNvSpPr/>
            <p:nvPr/>
          </p:nvSpPr>
          <p:spPr>
            <a:xfrm>
              <a:off x="1966507" y="2546470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231822" y="0"/>
                  </a:moveTo>
                  <a:lnTo>
                    <a:pt x="1390905" y="0"/>
                  </a:lnTo>
                  <a:lnTo>
                    <a:pt x="1390905" y="0"/>
                  </a:lnTo>
                  <a:lnTo>
                    <a:pt x="1390905" y="1159083"/>
                  </a:lnTo>
                  <a:cubicBezTo>
                    <a:pt x="1390905" y="1287115"/>
                    <a:pt x="1287115" y="1390905"/>
                    <a:pt x="1159083" y="1390905"/>
                  </a:cubicBezTo>
                  <a:lnTo>
                    <a:pt x="0" y="1390905"/>
                  </a:lnTo>
                  <a:lnTo>
                    <a:pt x="0" y="1390905"/>
                  </a:lnTo>
                  <a:lnTo>
                    <a:pt x="0" y="231822"/>
                  </a:lnTo>
                  <a:cubicBezTo>
                    <a:pt x="0" y="103790"/>
                    <a:pt x="103790" y="0"/>
                    <a:pt x="231822" y="0"/>
                  </a:cubicBezTo>
                  <a:close/>
                </a:path>
              </a:pathLst>
            </a:custGeom>
            <a:solidFill>
              <a:srgbClr val="262626">
                <a:alpha val="85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424063" y="2546470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1390905" y="231822"/>
                  </a:moveTo>
                  <a:lnTo>
                    <a:pt x="1390905" y="1390905"/>
                  </a:lnTo>
                  <a:lnTo>
                    <a:pt x="1390905" y="1390905"/>
                  </a:lnTo>
                  <a:lnTo>
                    <a:pt x="231822" y="1390905"/>
                  </a:lnTo>
                  <a:cubicBezTo>
                    <a:pt x="103790" y="1390905"/>
                    <a:pt x="0" y="1287115"/>
                    <a:pt x="0" y="115908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159083" y="0"/>
                  </a:lnTo>
                  <a:cubicBezTo>
                    <a:pt x="1287115" y="0"/>
                    <a:pt x="1390905" y="103790"/>
                    <a:pt x="1390905" y="23182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424063" y="4001685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1159083" y="1390905"/>
                  </a:moveTo>
                  <a:lnTo>
                    <a:pt x="0" y="1390905"/>
                  </a:lnTo>
                  <a:lnTo>
                    <a:pt x="0" y="1390905"/>
                  </a:lnTo>
                  <a:lnTo>
                    <a:pt x="0" y="231822"/>
                  </a:lnTo>
                  <a:cubicBezTo>
                    <a:pt x="0" y="103790"/>
                    <a:pt x="103790" y="0"/>
                    <a:pt x="231822" y="0"/>
                  </a:cubicBezTo>
                  <a:lnTo>
                    <a:pt x="1390905" y="0"/>
                  </a:lnTo>
                  <a:lnTo>
                    <a:pt x="1390905" y="0"/>
                  </a:lnTo>
                  <a:lnTo>
                    <a:pt x="1390905" y="1159083"/>
                  </a:lnTo>
                  <a:cubicBezTo>
                    <a:pt x="1390905" y="1287115"/>
                    <a:pt x="1287115" y="1390905"/>
                    <a:pt x="1159083" y="1390905"/>
                  </a:cubicBezTo>
                  <a:close/>
                </a:path>
              </a:pathLst>
            </a:custGeom>
            <a:solidFill>
              <a:srgbClr val="262626">
                <a:alpha val="81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7" rIns="274147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21600000">
              <a:off x="1968848" y="4001685"/>
              <a:ext cx="1390841" cy="1390841"/>
            </a:xfrm>
            <a:custGeom>
              <a:avLst/>
              <a:gdLst>
                <a:gd name="connsiteX0" fmla="*/ 231822 w 1390905"/>
                <a:gd name="connsiteY0" fmla="*/ 0 h 1390905"/>
                <a:gd name="connsiteX1" fmla="*/ 1390905 w 1390905"/>
                <a:gd name="connsiteY1" fmla="*/ 0 h 1390905"/>
                <a:gd name="connsiteX2" fmla="*/ 1390905 w 1390905"/>
                <a:gd name="connsiteY2" fmla="*/ 0 h 1390905"/>
                <a:gd name="connsiteX3" fmla="*/ 1390905 w 1390905"/>
                <a:gd name="connsiteY3" fmla="*/ 1159083 h 1390905"/>
                <a:gd name="connsiteX4" fmla="*/ 1159083 w 1390905"/>
                <a:gd name="connsiteY4" fmla="*/ 1390905 h 1390905"/>
                <a:gd name="connsiteX5" fmla="*/ 0 w 1390905"/>
                <a:gd name="connsiteY5" fmla="*/ 1390905 h 1390905"/>
                <a:gd name="connsiteX6" fmla="*/ 0 w 1390905"/>
                <a:gd name="connsiteY6" fmla="*/ 1390905 h 1390905"/>
                <a:gd name="connsiteX7" fmla="*/ 0 w 1390905"/>
                <a:gd name="connsiteY7" fmla="*/ 231822 h 1390905"/>
                <a:gd name="connsiteX8" fmla="*/ 231822 w 1390905"/>
                <a:gd name="connsiteY8" fmla="*/ 0 h 13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905" h="1390905">
                  <a:moveTo>
                    <a:pt x="0" y="115908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59083" y="0"/>
                  </a:lnTo>
                  <a:cubicBezTo>
                    <a:pt x="1287115" y="0"/>
                    <a:pt x="1390905" y="103790"/>
                    <a:pt x="1390905" y="231822"/>
                  </a:cubicBezTo>
                  <a:lnTo>
                    <a:pt x="1390905" y="1390905"/>
                  </a:lnTo>
                  <a:lnTo>
                    <a:pt x="1390905" y="1390905"/>
                  </a:lnTo>
                  <a:lnTo>
                    <a:pt x="231822" y="1390905"/>
                  </a:lnTo>
                  <a:cubicBezTo>
                    <a:pt x="103790" y="1390905"/>
                    <a:pt x="0" y="1287115"/>
                    <a:pt x="0" y="115908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4146" tIns="274146" rIns="274146" bIns="274146" spcCol="1270" anchor="ctr"/>
            <a:lstStyle/>
            <a:p>
              <a:pPr marL="0" marR="0" lvl="0" indent="0" algn="ctr" defTabSz="1289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id-ID" sz="2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Group 60"/>
          <p:cNvGrpSpPr/>
          <p:nvPr/>
        </p:nvGrpSpPr>
        <p:grpSpPr>
          <a:xfrm>
            <a:off x="5343525" y="2779078"/>
            <a:ext cx="1504950" cy="1519237"/>
            <a:chOff x="1811980" y="2710655"/>
            <a:chExt cx="1505491" cy="1520152"/>
          </a:xfrm>
        </p:grpSpPr>
        <p:grpSp>
          <p:nvGrpSpPr>
            <p:cNvPr id="73745" name="Group 61"/>
            <p:cNvGrpSpPr>
              <a:grpSpLocks noChangeAspect="1"/>
            </p:cNvGrpSpPr>
            <p:nvPr/>
          </p:nvGrpSpPr>
          <p:grpSpPr>
            <a:xfrm>
              <a:off x="1811980" y="2710655"/>
              <a:ext cx="1505491" cy="1520152"/>
              <a:chOff x="2262147" y="2702382"/>
              <a:chExt cx="1677861" cy="1694199"/>
            </a:xfrm>
          </p:grpSpPr>
          <p:grpSp>
            <p:nvGrpSpPr>
              <p:cNvPr id="6" name="Group 63"/>
              <p:cNvGrpSpPr/>
              <p:nvPr/>
            </p:nvGrpSpPr>
            <p:grpSpPr>
              <a:xfrm>
                <a:off x="2269086" y="2717423"/>
                <a:ext cx="389342" cy="339426"/>
                <a:chOff x="7540014" y="4306907"/>
                <a:chExt cx="389342" cy="339426"/>
              </a:xfrm>
              <a:solidFill>
                <a:schemeClr val="bg1"/>
              </a:solidFill>
            </p:grpSpPr>
            <p:sp>
              <p:nvSpPr>
                <p:cNvPr id="75" name="Freeform 110"/>
                <p:cNvSpPr/>
                <p:nvPr/>
              </p:nvSpPr>
              <p:spPr bwMode="auto">
                <a:xfrm>
                  <a:off x="7799575" y="4409234"/>
                  <a:ext cx="102328" cy="102328"/>
                </a:xfrm>
                <a:custGeom>
                  <a:avLst/>
                  <a:gdLst>
                    <a:gd name="T0" fmla="*/ 0 w 41"/>
                    <a:gd name="T1" fmla="*/ 39 h 41"/>
                    <a:gd name="T2" fmla="*/ 3 w 41"/>
                    <a:gd name="T3" fmla="*/ 41 h 41"/>
                    <a:gd name="T4" fmla="*/ 41 w 41"/>
                    <a:gd name="T5" fmla="*/ 3 h 41"/>
                    <a:gd name="T6" fmla="*/ 39 w 41"/>
                    <a:gd name="T7" fmla="*/ 0 h 41"/>
                    <a:gd name="T8" fmla="*/ 0 w 41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1">
                      <a:moveTo>
                        <a:pt x="0" y="39"/>
                      </a:moveTo>
                      <a:lnTo>
                        <a:pt x="3" y="41"/>
                      </a:lnTo>
                      <a:lnTo>
                        <a:pt x="41" y="3"/>
                      </a:lnTo>
                      <a:lnTo>
                        <a:pt x="39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111"/>
                <p:cNvSpPr/>
                <p:nvPr/>
              </p:nvSpPr>
              <p:spPr bwMode="auto">
                <a:xfrm>
                  <a:off x="7777112" y="4381780"/>
                  <a:ext cx="109814" cy="114806"/>
                </a:xfrm>
                <a:custGeom>
                  <a:avLst/>
                  <a:gdLst>
                    <a:gd name="T0" fmla="*/ 37 w 44"/>
                    <a:gd name="T1" fmla="*/ 0 h 46"/>
                    <a:gd name="T2" fmla="*/ 0 w 44"/>
                    <a:gd name="T3" fmla="*/ 39 h 46"/>
                    <a:gd name="T4" fmla="*/ 6 w 44"/>
                    <a:gd name="T5" fmla="*/ 46 h 46"/>
                    <a:gd name="T6" fmla="*/ 44 w 44"/>
                    <a:gd name="T7" fmla="*/ 8 h 46"/>
                    <a:gd name="T8" fmla="*/ 37 w 44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37" y="0"/>
                      </a:moveTo>
                      <a:lnTo>
                        <a:pt x="0" y="39"/>
                      </a:lnTo>
                      <a:lnTo>
                        <a:pt x="6" y="46"/>
                      </a:lnTo>
                      <a:lnTo>
                        <a:pt x="44" y="8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2"/>
                <p:cNvSpPr/>
                <p:nvPr/>
              </p:nvSpPr>
              <p:spPr bwMode="auto">
                <a:xfrm>
                  <a:off x="7757146" y="4366805"/>
                  <a:ext cx="104823" cy="104823"/>
                </a:xfrm>
                <a:custGeom>
                  <a:avLst/>
                  <a:gdLst>
                    <a:gd name="T0" fmla="*/ 0 w 42"/>
                    <a:gd name="T1" fmla="*/ 38 h 42"/>
                    <a:gd name="T2" fmla="*/ 4 w 42"/>
                    <a:gd name="T3" fmla="*/ 42 h 42"/>
                    <a:gd name="T4" fmla="*/ 42 w 42"/>
                    <a:gd name="T5" fmla="*/ 4 h 42"/>
                    <a:gd name="T6" fmla="*/ 38 w 42"/>
                    <a:gd name="T7" fmla="*/ 0 h 42"/>
                    <a:gd name="T8" fmla="*/ 0 w 42"/>
                    <a:gd name="T9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2">
                      <a:moveTo>
                        <a:pt x="0" y="38"/>
                      </a:moveTo>
                      <a:lnTo>
                        <a:pt x="4" y="42"/>
                      </a:lnTo>
                      <a:lnTo>
                        <a:pt x="42" y="4"/>
                      </a:lnTo>
                      <a:lnTo>
                        <a:pt x="38" y="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3"/>
                <p:cNvSpPr/>
                <p:nvPr/>
              </p:nvSpPr>
              <p:spPr bwMode="auto">
                <a:xfrm>
                  <a:off x="7729693" y="4469133"/>
                  <a:ext cx="69882" cy="69882"/>
                </a:xfrm>
                <a:custGeom>
                  <a:avLst/>
                  <a:gdLst>
                    <a:gd name="T0" fmla="*/ 28 w 28"/>
                    <a:gd name="T1" fmla="*/ 20 h 28"/>
                    <a:gd name="T2" fmla="*/ 8 w 28"/>
                    <a:gd name="T3" fmla="*/ 0 h 28"/>
                    <a:gd name="T4" fmla="*/ 0 w 28"/>
                    <a:gd name="T5" fmla="*/ 20 h 28"/>
                    <a:gd name="T6" fmla="*/ 9 w 28"/>
                    <a:gd name="T7" fmla="*/ 28 h 28"/>
                    <a:gd name="T8" fmla="*/ 28 w 28"/>
                    <a:gd name="T9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28" y="20"/>
                      </a:moveTo>
                      <a:lnTo>
                        <a:pt x="8" y="0"/>
                      </a:lnTo>
                      <a:lnTo>
                        <a:pt x="0" y="20"/>
                      </a:lnTo>
                      <a:lnTo>
                        <a:pt x="9" y="28"/>
                      </a:lnTo>
                      <a:lnTo>
                        <a:pt x="2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4"/>
                <p:cNvSpPr/>
                <p:nvPr/>
              </p:nvSpPr>
              <p:spPr bwMode="auto">
                <a:xfrm>
                  <a:off x="7712222" y="4526535"/>
                  <a:ext cx="34941" cy="32446"/>
                </a:xfrm>
                <a:custGeom>
                  <a:avLst/>
                  <a:gdLst>
                    <a:gd name="T0" fmla="*/ 0 w 14"/>
                    <a:gd name="T1" fmla="*/ 13 h 13"/>
                    <a:gd name="T2" fmla="*/ 14 w 14"/>
                    <a:gd name="T3" fmla="*/ 6 h 13"/>
                    <a:gd name="T4" fmla="*/ 6 w 14"/>
                    <a:gd name="T5" fmla="*/ 0 h 13"/>
                    <a:gd name="T6" fmla="*/ 0 w 1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3">
                      <a:moveTo>
                        <a:pt x="0" y="13"/>
                      </a:moveTo>
                      <a:lnTo>
                        <a:pt x="14" y="6"/>
                      </a:lnTo>
                      <a:lnTo>
                        <a:pt x="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15"/>
                <p:cNvSpPr/>
                <p:nvPr/>
              </p:nvSpPr>
              <p:spPr bwMode="auto">
                <a:xfrm>
                  <a:off x="7859474" y="4341848"/>
                  <a:ext cx="69882" cy="69882"/>
                </a:xfrm>
                <a:custGeom>
                  <a:avLst/>
                  <a:gdLst>
                    <a:gd name="T0" fmla="*/ 7 w 28"/>
                    <a:gd name="T1" fmla="*/ 0 h 28"/>
                    <a:gd name="T2" fmla="*/ 0 w 28"/>
                    <a:gd name="T3" fmla="*/ 8 h 28"/>
                    <a:gd name="T4" fmla="*/ 20 w 28"/>
                    <a:gd name="T5" fmla="*/ 28 h 28"/>
                    <a:gd name="T6" fmla="*/ 28 w 28"/>
                    <a:gd name="T7" fmla="*/ 20 h 28"/>
                    <a:gd name="T8" fmla="*/ 7 w 28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7" y="0"/>
                      </a:moveTo>
                      <a:lnTo>
                        <a:pt x="0" y="8"/>
                      </a:lnTo>
                      <a:lnTo>
                        <a:pt x="20" y="28"/>
                      </a:lnTo>
                      <a:lnTo>
                        <a:pt x="28" y="2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16"/>
                <p:cNvSpPr/>
                <p:nvPr/>
              </p:nvSpPr>
              <p:spPr bwMode="auto">
                <a:xfrm>
                  <a:off x="7540014" y="4306907"/>
                  <a:ext cx="279527" cy="339426"/>
                </a:xfrm>
                <a:custGeom>
                  <a:avLst/>
                  <a:gdLst>
                    <a:gd name="T0" fmla="*/ 104 w 112"/>
                    <a:gd name="T1" fmla="*/ 101 h 136"/>
                    <a:gd name="T2" fmla="*/ 83 w 112"/>
                    <a:gd name="T3" fmla="*/ 101 h 136"/>
                    <a:gd name="T4" fmla="*/ 83 w 112"/>
                    <a:gd name="T5" fmla="*/ 129 h 136"/>
                    <a:gd name="T6" fmla="*/ 7 w 112"/>
                    <a:gd name="T7" fmla="*/ 129 h 136"/>
                    <a:gd name="T8" fmla="*/ 7 w 112"/>
                    <a:gd name="T9" fmla="*/ 32 h 136"/>
                    <a:gd name="T10" fmla="*/ 104 w 112"/>
                    <a:gd name="T11" fmla="*/ 32 h 136"/>
                    <a:gd name="T12" fmla="*/ 104 w 112"/>
                    <a:gd name="T13" fmla="*/ 40 h 136"/>
                    <a:gd name="T14" fmla="*/ 112 w 112"/>
                    <a:gd name="T15" fmla="*/ 32 h 136"/>
                    <a:gd name="T16" fmla="*/ 112 w 112"/>
                    <a:gd name="T17" fmla="*/ 6 h 136"/>
                    <a:gd name="T18" fmla="*/ 97 w 112"/>
                    <a:gd name="T19" fmla="*/ 6 h 136"/>
                    <a:gd name="T20" fmla="*/ 97 w 112"/>
                    <a:gd name="T21" fmla="*/ 20 h 136"/>
                    <a:gd name="T22" fmla="*/ 95 w 112"/>
                    <a:gd name="T23" fmla="*/ 20 h 136"/>
                    <a:gd name="T24" fmla="*/ 95 w 112"/>
                    <a:gd name="T25" fmla="*/ 0 h 136"/>
                    <a:gd name="T26" fmla="*/ 89 w 112"/>
                    <a:gd name="T27" fmla="*/ 0 h 136"/>
                    <a:gd name="T28" fmla="*/ 89 w 112"/>
                    <a:gd name="T29" fmla="*/ 20 h 136"/>
                    <a:gd name="T30" fmla="*/ 87 w 112"/>
                    <a:gd name="T31" fmla="*/ 20 h 136"/>
                    <a:gd name="T32" fmla="*/ 87 w 112"/>
                    <a:gd name="T33" fmla="*/ 6 h 136"/>
                    <a:gd name="T34" fmla="*/ 79 w 112"/>
                    <a:gd name="T35" fmla="*/ 6 h 136"/>
                    <a:gd name="T36" fmla="*/ 79 w 112"/>
                    <a:gd name="T37" fmla="*/ 20 h 136"/>
                    <a:gd name="T38" fmla="*/ 76 w 112"/>
                    <a:gd name="T39" fmla="*/ 20 h 136"/>
                    <a:gd name="T40" fmla="*/ 76 w 112"/>
                    <a:gd name="T41" fmla="*/ 0 h 136"/>
                    <a:gd name="T42" fmla="*/ 72 w 112"/>
                    <a:gd name="T43" fmla="*/ 0 h 136"/>
                    <a:gd name="T44" fmla="*/ 72 w 112"/>
                    <a:gd name="T45" fmla="*/ 20 h 136"/>
                    <a:gd name="T46" fmla="*/ 68 w 112"/>
                    <a:gd name="T47" fmla="*/ 20 h 136"/>
                    <a:gd name="T48" fmla="*/ 68 w 112"/>
                    <a:gd name="T49" fmla="*/ 6 h 136"/>
                    <a:gd name="T50" fmla="*/ 60 w 112"/>
                    <a:gd name="T51" fmla="*/ 6 h 136"/>
                    <a:gd name="T52" fmla="*/ 60 w 112"/>
                    <a:gd name="T53" fmla="*/ 20 h 136"/>
                    <a:gd name="T54" fmla="*/ 57 w 112"/>
                    <a:gd name="T55" fmla="*/ 20 h 136"/>
                    <a:gd name="T56" fmla="*/ 57 w 112"/>
                    <a:gd name="T57" fmla="*/ 0 h 136"/>
                    <a:gd name="T58" fmla="*/ 53 w 112"/>
                    <a:gd name="T59" fmla="*/ 0 h 136"/>
                    <a:gd name="T60" fmla="*/ 53 w 112"/>
                    <a:gd name="T61" fmla="*/ 20 h 136"/>
                    <a:gd name="T62" fmla="*/ 51 w 112"/>
                    <a:gd name="T63" fmla="*/ 20 h 136"/>
                    <a:gd name="T64" fmla="*/ 51 w 112"/>
                    <a:gd name="T65" fmla="*/ 6 h 136"/>
                    <a:gd name="T66" fmla="*/ 43 w 112"/>
                    <a:gd name="T67" fmla="*/ 6 h 136"/>
                    <a:gd name="T68" fmla="*/ 43 w 112"/>
                    <a:gd name="T69" fmla="*/ 20 h 136"/>
                    <a:gd name="T70" fmla="*/ 40 w 112"/>
                    <a:gd name="T71" fmla="*/ 20 h 136"/>
                    <a:gd name="T72" fmla="*/ 40 w 112"/>
                    <a:gd name="T73" fmla="*/ 0 h 136"/>
                    <a:gd name="T74" fmla="*/ 35 w 112"/>
                    <a:gd name="T75" fmla="*/ 0 h 136"/>
                    <a:gd name="T76" fmla="*/ 35 w 112"/>
                    <a:gd name="T77" fmla="*/ 20 h 136"/>
                    <a:gd name="T78" fmla="*/ 32 w 112"/>
                    <a:gd name="T79" fmla="*/ 20 h 136"/>
                    <a:gd name="T80" fmla="*/ 32 w 112"/>
                    <a:gd name="T81" fmla="*/ 6 h 136"/>
                    <a:gd name="T82" fmla="*/ 25 w 112"/>
                    <a:gd name="T83" fmla="*/ 6 h 136"/>
                    <a:gd name="T84" fmla="*/ 25 w 112"/>
                    <a:gd name="T85" fmla="*/ 20 h 136"/>
                    <a:gd name="T86" fmla="*/ 23 w 112"/>
                    <a:gd name="T87" fmla="*/ 20 h 136"/>
                    <a:gd name="T88" fmla="*/ 23 w 112"/>
                    <a:gd name="T89" fmla="*/ 0 h 136"/>
                    <a:gd name="T90" fmla="*/ 17 w 112"/>
                    <a:gd name="T91" fmla="*/ 0 h 136"/>
                    <a:gd name="T92" fmla="*/ 17 w 112"/>
                    <a:gd name="T93" fmla="*/ 20 h 136"/>
                    <a:gd name="T94" fmla="*/ 15 w 112"/>
                    <a:gd name="T95" fmla="*/ 20 h 136"/>
                    <a:gd name="T96" fmla="*/ 15 w 112"/>
                    <a:gd name="T97" fmla="*/ 6 h 136"/>
                    <a:gd name="T98" fmla="*/ 0 w 112"/>
                    <a:gd name="T99" fmla="*/ 6 h 136"/>
                    <a:gd name="T100" fmla="*/ 0 w 112"/>
                    <a:gd name="T101" fmla="*/ 24 h 136"/>
                    <a:gd name="T102" fmla="*/ 0 w 112"/>
                    <a:gd name="T103" fmla="*/ 28 h 136"/>
                    <a:gd name="T104" fmla="*/ 0 w 112"/>
                    <a:gd name="T105" fmla="*/ 136 h 136"/>
                    <a:gd name="T106" fmla="*/ 89 w 112"/>
                    <a:gd name="T107" fmla="*/ 136 h 136"/>
                    <a:gd name="T108" fmla="*/ 112 w 112"/>
                    <a:gd name="T109" fmla="*/ 110 h 136"/>
                    <a:gd name="T110" fmla="*/ 112 w 112"/>
                    <a:gd name="T111" fmla="*/ 84 h 136"/>
                    <a:gd name="T112" fmla="*/ 104 w 112"/>
                    <a:gd name="T113" fmla="*/ 92 h 136"/>
                    <a:gd name="T114" fmla="*/ 104 w 112"/>
                    <a:gd name="T115" fmla="*/ 10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2" h="136">
                      <a:moveTo>
                        <a:pt x="104" y="101"/>
                      </a:moveTo>
                      <a:lnTo>
                        <a:pt x="83" y="101"/>
                      </a:lnTo>
                      <a:lnTo>
                        <a:pt x="83" y="129"/>
                      </a:lnTo>
                      <a:lnTo>
                        <a:pt x="7" y="129"/>
                      </a:lnTo>
                      <a:lnTo>
                        <a:pt x="7" y="32"/>
                      </a:lnTo>
                      <a:lnTo>
                        <a:pt x="104" y="32"/>
                      </a:lnTo>
                      <a:lnTo>
                        <a:pt x="104" y="40"/>
                      </a:lnTo>
                      <a:lnTo>
                        <a:pt x="112" y="32"/>
                      </a:lnTo>
                      <a:lnTo>
                        <a:pt x="112" y="6"/>
                      </a:lnTo>
                      <a:lnTo>
                        <a:pt x="97" y="6"/>
                      </a:lnTo>
                      <a:lnTo>
                        <a:pt x="97" y="20"/>
                      </a:lnTo>
                      <a:lnTo>
                        <a:pt x="95" y="20"/>
                      </a:lnTo>
                      <a:lnTo>
                        <a:pt x="95" y="0"/>
                      </a:lnTo>
                      <a:lnTo>
                        <a:pt x="89" y="0"/>
                      </a:lnTo>
                      <a:lnTo>
                        <a:pt x="89" y="20"/>
                      </a:lnTo>
                      <a:lnTo>
                        <a:pt x="87" y="20"/>
                      </a:lnTo>
                      <a:lnTo>
                        <a:pt x="87" y="6"/>
                      </a:lnTo>
                      <a:lnTo>
                        <a:pt x="79" y="6"/>
                      </a:lnTo>
                      <a:lnTo>
                        <a:pt x="79" y="20"/>
                      </a:lnTo>
                      <a:lnTo>
                        <a:pt x="76" y="20"/>
                      </a:lnTo>
                      <a:lnTo>
                        <a:pt x="76" y="0"/>
                      </a:lnTo>
                      <a:lnTo>
                        <a:pt x="72" y="0"/>
                      </a:lnTo>
                      <a:lnTo>
                        <a:pt x="72" y="20"/>
                      </a:lnTo>
                      <a:lnTo>
                        <a:pt x="68" y="20"/>
                      </a:lnTo>
                      <a:lnTo>
                        <a:pt x="68" y="6"/>
                      </a:lnTo>
                      <a:lnTo>
                        <a:pt x="60" y="6"/>
                      </a:lnTo>
                      <a:lnTo>
                        <a:pt x="60" y="20"/>
                      </a:lnTo>
                      <a:lnTo>
                        <a:pt x="57" y="20"/>
                      </a:lnTo>
                      <a:lnTo>
                        <a:pt x="57" y="0"/>
                      </a:lnTo>
                      <a:lnTo>
                        <a:pt x="53" y="0"/>
                      </a:lnTo>
                      <a:lnTo>
                        <a:pt x="53" y="20"/>
                      </a:lnTo>
                      <a:lnTo>
                        <a:pt x="51" y="20"/>
                      </a:lnTo>
                      <a:lnTo>
                        <a:pt x="51" y="6"/>
                      </a:lnTo>
                      <a:lnTo>
                        <a:pt x="43" y="6"/>
                      </a:lnTo>
                      <a:lnTo>
                        <a:pt x="43" y="20"/>
                      </a:lnTo>
                      <a:lnTo>
                        <a:pt x="40" y="20"/>
                      </a:lnTo>
                      <a:lnTo>
                        <a:pt x="40" y="0"/>
                      </a:lnTo>
                      <a:lnTo>
                        <a:pt x="35" y="0"/>
                      </a:lnTo>
                      <a:lnTo>
                        <a:pt x="35" y="20"/>
                      </a:lnTo>
                      <a:lnTo>
                        <a:pt x="32" y="20"/>
                      </a:lnTo>
                      <a:lnTo>
                        <a:pt x="32" y="6"/>
                      </a:lnTo>
                      <a:lnTo>
                        <a:pt x="25" y="6"/>
                      </a:lnTo>
                      <a:lnTo>
                        <a:pt x="25" y="20"/>
                      </a:lnTo>
                      <a:lnTo>
                        <a:pt x="23" y="20"/>
                      </a:lnTo>
                      <a:lnTo>
                        <a:pt x="23" y="0"/>
                      </a:lnTo>
                      <a:lnTo>
                        <a:pt x="17" y="0"/>
                      </a:lnTo>
                      <a:lnTo>
                        <a:pt x="17" y="20"/>
                      </a:lnTo>
                      <a:lnTo>
                        <a:pt x="15" y="20"/>
                      </a:lnTo>
                      <a:lnTo>
                        <a:pt x="15" y="6"/>
                      </a:lnTo>
                      <a:lnTo>
                        <a:pt x="0" y="6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136"/>
                      </a:lnTo>
                      <a:lnTo>
                        <a:pt x="89" y="136"/>
                      </a:lnTo>
                      <a:lnTo>
                        <a:pt x="112" y="110"/>
                      </a:lnTo>
                      <a:lnTo>
                        <a:pt x="112" y="84"/>
                      </a:lnTo>
                      <a:lnTo>
                        <a:pt x="104" y="92"/>
                      </a:lnTo>
                      <a:lnTo>
                        <a:pt x="104" y="1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117"/>
                <p:cNvSpPr>
                  <a:spLocks noChangeArrowheads="1"/>
                </p:cNvSpPr>
                <p:nvPr/>
              </p:nvSpPr>
              <p:spPr bwMode="auto">
                <a:xfrm>
                  <a:off x="7589930" y="4421713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118"/>
                <p:cNvSpPr>
                  <a:spLocks noChangeArrowheads="1"/>
                </p:cNvSpPr>
                <p:nvPr/>
              </p:nvSpPr>
              <p:spPr bwMode="auto">
                <a:xfrm>
                  <a:off x="7589930" y="4461645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119"/>
                <p:cNvSpPr>
                  <a:spLocks noChangeArrowheads="1"/>
                </p:cNvSpPr>
                <p:nvPr/>
              </p:nvSpPr>
              <p:spPr bwMode="auto">
                <a:xfrm>
                  <a:off x="7589930" y="4506569"/>
                  <a:ext cx="109814" cy="149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120"/>
                <p:cNvSpPr>
                  <a:spLocks noChangeArrowheads="1"/>
                </p:cNvSpPr>
                <p:nvPr/>
              </p:nvSpPr>
              <p:spPr bwMode="auto">
                <a:xfrm>
                  <a:off x="7589930" y="4548998"/>
                  <a:ext cx="109814" cy="1747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64"/>
              <p:cNvGrpSpPr/>
              <p:nvPr/>
            </p:nvGrpSpPr>
            <p:grpSpPr>
              <a:xfrm>
                <a:off x="3560649" y="2702382"/>
                <a:ext cx="379359" cy="386846"/>
                <a:chOff x="7160655" y="2178006"/>
                <a:chExt cx="379359" cy="386846"/>
              </a:xfrm>
              <a:solidFill>
                <a:schemeClr val="bg1"/>
              </a:solidFill>
            </p:grpSpPr>
            <p:sp>
              <p:nvSpPr>
                <p:cNvPr id="72" name="Freeform 36"/>
                <p:cNvSpPr>
                  <a:spLocks noEditPoints="1"/>
                </p:cNvSpPr>
                <p:nvPr/>
              </p:nvSpPr>
              <p:spPr bwMode="auto">
                <a:xfrm>
                  <a:off x="7277956" y="2178006"/>
                  <a:ext cx="262058" cy="262058"/>
                </a:xfrm>
                <a:custGeom>
                  <a:avLst/>
                  <a:gdLst>
                    <a:gd name="T0" fmla="*/ 65 w 79"/>
                    <a:gd name="T1" fmla="*/ 14 h 79"/>
                    <a:gd name="T2" fmla="*/ 14 w 79"/>
                    <a:gd name="T3" fmla="*/ 14 h 79"/>
                    <a:gd name="T4" fmla="*/ 11 w 79"/>
                    <a:gd name="T5" fmla="*/ 63 h 79"/>
                    <a:gd name="T6" fmla="*/ 11 w 79"/>
                    <a:gd name="T7" fmla="*/ 63 h 79"/>
                    <a:gd name="T8" fmla="*/ 17 w 79"/>
                    <a:gd name="T9" fmla="*/ 68 h 79"/>
                    <a:gd name="T10" fmla="*/ 64 w 79"/>
                    <a:gd name="T11" fmla="*/ 65 h 79"/>
                    <a:gd name="T12" fmla="*/ 65 w 79"/>
                    <a:gd name="T13" fmla="*/ 14 h 79"/>
                    <a:gd name="T14" fmla="*/ 58 w 79"/>
                    <a:gd name="T15" fmla="*/ 59 h 79"/>
                    <a:gd name="T16" fmla="*/ 20 w 79"/>
                    <a:gd name="T17" fmla="*/ 59 h 79"/>
                    <a:gd name="T18" fmla="*/ 20 w 79"/>
                    <a:gd name="T19" fmla="*/ 21 h 79"/>
                    <a:gd name="T20" fmla="*/ 58 w 79"/>
                    <a:gd name="T21" fmla="*/ 21 h 79"/>
                    <a:gd name="T22" fmla="*/ 58 w 79"/>
                    <a:gd name="T23" fmla="*/ 5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9" h="79">
                      <a:moveTo>
                        <a:pt x="65" y="14"/>
                      </a:moveTo>
                      <a:cubicBezTo>
                        <a:pt x="51" y="0"/>
                        <a:pt x="28" y="0"/>
                        <a:pt x="14" y="14"/>
                      </a:cubicBezTo>
                      <a:cubicBezTo>
                        <a:pt x="0" y="28"/>
                        <a:pt x="0" y="49"/>
                        <a:pt x="11" y="63"/>
                      </a:cubicBez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4" y="66"/>
                        <a:pt x="15" y="67"/>
                        <a:pt x="17" y="68"/>
                      </a:cubicBezTo>
                      <a:cubicBezTo>
                        <a:pt x="31" y="79"/>
                        <a:pt x="51" y="78"/>
                        <a:pt x="64" y="65"/>
                      </a:cubicBezTo>
                      <a:cubicBezTo>
                        <a:pt x="78" y="51"/>
                        <a:pt x="79" y="29"/>
                        <a:pt x="65" y="14"/>
                      </a:cubicBezTo>
                      <a:close/>
                      <a:moveTo>
                        <a:pt x="58" y="59"/>
                      </a:moveTo>
                      <a:cubicBezTo>
                        <a:pt x="47" y="69"/>
                        <a:pt x="30" y="69"/>
                        <a:pt x="20" y="59"/>
                      </a:cubicBezTo>
                      <a:cubicBezTo>
                        <a:pt x="9" y="48"/>
                        <a:pt x="9" y="31"/>
                        <a:pt x="20" y="21"/>
                      </a:cubicBezTo>
                      <a:cubicBezTo>
                        <a:pt x="31" y="10"/>
                        <a:pt x="48" y="10"/>
                        <a:pt x="58" y="21"/>
                      </a:cubicBezTo>
                      <a:cubicBezTo>
                        <a:pt x="69" y="31"/>
                        <a:pt x="69" y="48"/>
                        <a:pt x="58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37"/>
                <p:cNvSpPr/>
                <p:nvPr/>
              </p:nvSpPr>
              <p:spPr bwMode="auto">
                <a:xfrm>
                  <a:off x="7160655" y="2400130"/>
                  <a:ext cx="159730" cy="164722"/>
                </a:xfrm>
                <a:custGeom>
                  <a:avLst/>
                  <a:gdLst>
                    <a:gd name="T0" fmla="*/ 0 w 64"/>
                    <a:gd name="T1" fmla="*/ 52 h 66"/>
                    <a:gd name="T2" fmla="*/ 12 w 64"/>
                    <a:gd name="T3" fmla="*/ 66 h 66"/>
                    <a:gd name="T4" fmla="*/ 64 w 64"/>
                    <a:gd name="T5" fmla="*/ 8 h 66"/>
                    <a:gd name="T6" fmla="*/ 55 w 64"/>
                    <a:gd name="T7" fmla="*/ 0 h 66"/>
                    <a:gd name="T8" fmla="*/ 0 w 64"/>
                    <a:gd name="T9" fmla="*/ 5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6">
                      <a:moveTo>
                        <a:pt x="0" y="52"/>
                      </a:moveTo>
                      <a:lnTo>
                        <a:pt x="12" y="66"/>
                      </a:lnTo>
                      <a:lnTo>
                        <a:pt x="64" y="8"/>
                      </a:lnTo>
                      <a:lnTo>
                        <a:pt x="55" y="0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38"/>
                <p:cNvSpPr/>
                <p:nvPr/>
              </p:nvSpPr>
              <p:spPr bwMode="auto">
                <a:xfrm>
                  <a:off x="7412728" y="2265358"/>
                  <a:ext cx="99831" cy="119797"/>
                </a:xfrm>
                <a:custGeom>
                  <a:avLst/>
                  <a:gdLst>
                    <a:gd name="T0" fmla="*/ 16 w 30"/>
                    <a:gd name="T1" fmla="*/ 0 h 36"/>
                    <a:gd name="T2" fmla="*/ 0 w 30"/>
                    <a:gd name="T3" fmla="*/ 34 h 36"/>
                    <a:gd name="T4" fmla="*/ 6 w 30"/>
                    <a:gd name="T5" fmla="*/ 36 h 36"/>
                    <a:gd name="T6" fmla="*/ 16 w 30"/>
                    <a:gd name="T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6" y="0"/>
                      </a:moveTo>
                      <a:cubicBezTo>
                        <a:pt x="20" y="26"/>
                        <a:pt x="0" y="34"/>
                        <a:pt x="0" y="34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30" y="21"/>
                        <a:pt x="16" y="0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65"/>
              <p:cNvGrpSpPr>
                <a:grpSpLocks noChangeAspect="1"/>
              </p:cNvGrpSpPr>
              <p:nvPr/>
            </p:nvGrpSpPr>
            <p:grpSpPr>
              <a:xfrm>
                <a:off x="2262147" y="4047702"/>
                <a:ext cx="396281" cy="348879"/>
                <a:chOff x="6040049" y="4182118"/>
                <a:chExt cx="521619" cy="459224"/>
              </a:xfrm>
              <a:solidFill>
                <a:schemeClr val="bg1"/>
              </a:solidFill>
            </p:grpSpPr>
            <p:sp>
              <p:nvSpPr>
                <p:cNvPr id="67" name="Freeform 84"/>
                <p:cNvSpPr/>
                <p:nvPr/>
              </p:nvSpPr>
              <p:spPr bwMode="auto">
                <a:xfrm>
                  <a:off x="6087469" y="4202084"/>
                  <a:ext cx="194671" cy="419291"/>
                </a:xfrm>
                <a:custGeom>
                  <a:avLst/>
                  <a:gdLst>
                    <a:gd name="T0" fmla="*/ 52 w 59"/>
                    <a:gd name="T1" fmla="*/ 5 h 126"/>
                    <a:gd name="T2" fmla="*/ 9 w 59"/>
                    <a:gd name="T3" fmla="*/ 38 h 126"/>
                    <a:gd name="T4" fmla="*/ 0 w 59"/>
                    <a:gd name="T5" fmla="*/ 39 h 126"/>
                    <a:gd name="T6" fmla="*/ 0 w 59"/>
                    <a:gd name="T7" fmla="*/ 86 h 126"/>
                    <a:gd name="T8" fmla="*/ 9 w 59"/>
                    <a:gd name="T9" fmla="*/ 88 h 126"/>
                    <a:gd name="T10" fmla="*/ 51 w 59"/>
                    <a:gd name="T11" fmla="*/ 119 h 126"/>
                    <a:gd name="T12" fmla="*/ 59 w 59"/>
                    <a:gd name="T13" fmla="*/ 119 h 126"/>
                    <a:gd name="T14" fmla="*/ 59 w 59"/>
                    <a:gd name="T15" fmla="*/ 5 h 126"/>
                    <a:gd name="T16" fmla="*/ 52 w 59"/>
                    <a:gd name="T17" fmla="*/ 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126">
                      <a:moveTo>
                        <a:pt x="52" y="5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5" y="38"/>
                        <a:pt x="0" y="39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5" y="87"/>
                        <a:pt x="9" y="88"/>
                        <a:pt x="9" y="88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119"/>
                        <a:pt x="59" y="126"/>
                        <a:pt x="59" y="119"/>
                      </a:cubicBezTo>
                      <a:cubicBezTo>
                        <a:pt x="59" y="112"/>
                        <a:pt x="59" y="11"/>
                        <a:pt x="59" y="5"/>
                      </a:cubicBezTo>
                      <a:cubicBezTo>
                        <a:pt x="59" y="0"/>
                        <a:pt x="52" y="5"/>
                        <a:pt x="5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85"/>
                <p:cNvSpPr/>
                <p:nvPr/>
              </p:nvSpPr>
              <p:spPr bwMode="auto">
                <a:xfrm>
                  <a:off x="6040049" y="4339353"/>
                  <a:ext cx="27454" cy="147252"/>
                </a:xfrm>
                <a:custGeom>
                  <a:avLst/>
                  <a:gdLst>
                    <a:gd name="T0" fmla="*/ 0 w 8"/>
                    <a:gd name="T1" fmla="*/ 8 h 44"/>
                    <a:gd name="T2" fmla="*/ 0 w 8"/>
                    <a:gd name="T3" fmla="*/ 38 h 44"/>
                    <a:gd name="T4" fmla="*/ 8 w 8"/>
                    <a:gd name="T5" fmla="*/ 44 h 44"/>
                    <a:gd name="T6" fmla="*/ 8 w 8"/>
                    <a:gd name="T7" fmla="*/ 0 h 44"/>
                    <a:gd name="T8" fmla="*/ 0 w 8"/>
                    <a:gd name="T9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4">
                      <a:moveTo>
                        <a:pt x="0" y="8"/>
                      </a:moveTo>
                      <a:cubicBezTo>
                        <a:pt x="0" y="16"/>
                        <a:pt x="0" y="32"/>
                        <a:pt x="0" y="38"/>
                      </a:cubicBezTo>
                      <a:cubicBezTo>
                        <a:pt x="0" y="40"/>
                        <a:pt x="4" y="42"/>
                        <a:pt x="8" y="4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2"/>
                        <a:pt x="0" y="4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86"/>
                <p:cNvSpPr/>
                <p:nvPr/>
              </p:nvSpPr>
              <p:spPr bwMode="auto">
                <a:xfrm>
                  <a:off x="6329559" y="4296924"/>
                  <a:ext cx="77370" cy="229612"/>
                </a:xfrm>
                <a:custGeom>
                  <a:avLst/>
                  <a:gdLst>
                    <a:gd name="T0" fmla="*/ 10 w 23"/>
                    <a:gd name="T1" fmla="*/ 2 h 69"/>
                    <a:gd name="T2" fmla="*/ 2 w 23"/>
                    <a:gd name="T3" fmla="*/ 2 h 69"/>
                    <a:gd name="T4" fmla="*/ 2 w 23"/>
                    <a:gd name="T5" fmla="*/ 10 h 69"/>
                    <a:gd name="T6" fmla="*/ 12 w 23"/>
                    <a:gd name="T7" fmla="*/ 35 h 69"/>
                    <a:gd name="T8" fmla="*/ 2 w 23"/>
                    <a:gd name="T9" fmla="*/ 60 h 69"/>
                    <a:gd name="T10" fmla="*/ 2 w 23"/>
                    <a:gd name="T11" fmla="*/ 67 h 69"/>
                    <a:gd name="T12" fmla="*/ 6 w 23"/>
                    <a:gd name="T13" fmla="*/ 69 h 69"/>
                    <a:gd name="T14" fmla="*/ 10 w 23"/>
                    <a:gd name="T15" fmla="*/ 67 h 69"/>
                    <a:gd name="T16" fmla="*/ 23 w 23"/>
                    <a:gd name="T17" fmla="*/ 35 h 69"/>
                    <a:gd name="T18" fmla="*/ 10 w 23"/>
                    <a:gd name="T1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69">
                      <a:moveTo>
                        <a:pt x="10" y="2"/>
                      </a:moveTo>
                      <a:cubicBezTo>
                        <a:pt x="7" y="0"/>
                        <a:pt x="4" y="0"/>
                        <a:pt x="2" y="2"/>
                      </a:cubicBezTo>
                      <a:cubicBezTo>
                        <a:pt x="0" y="4"/>
                        <a:pt x="0" y="8"/>
                        <a:pt x="2" y="10"/>
                      </a:cubicBezTo>
                      <a:cubicBezTo>
                        <a:pt x="9" y="17"/>
                        <a:pt x="12" y="26"/>
                        <a:pt x="12" y="35"/>
                      </a:cubicBezTo>
                      <a:cubicBezTo>
                        <a:pt x="12" y="44"/>
                        <a:pt x="9" y="53"/>
                        <a:pt x="2" y="60"/>
                      </a:cubicBezTo>
                      <a:cubicBezTo>
                        <a:pt x="0" y="62"/>
                        <a:pt x="0" y="65"/>
                        <a:pt x="2" y="67"/>
                      </a:cubicBezTo>
                      <a:cubicBezTo>
                        <a:pt x="3" y="68"/>
                        <a:pt x="4" y="69"/>
                        <a:pt x="6" y="69"/>
                      </a:cubicBezTo>
                      <a:cubicBezTo>
                        <a:pt x="7" y="69"/>
                        <a:pt x="9" y="68"/>
                        <a:pt x="10" y="67"/>
                      </a:cubicBezTo>
                      <a:cubicBezTo>
                        <a:pt x="19" y="58"/>
                        <a:pt x="23" y="47"/>
                        <a:pt x="23" y="35"/>
                      </a:cubicBezTo>
                      <a:cubicBezTo>
                        <a:pt x="23" y="23"/>
                        <a:pt x="19" y="11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87"/>
                <p:cNvSpPr/>
                <p:nvPr/>
              </p:nvSpPr>
              <p:spPr bwMode="auto">
                <a:xfrm>
                  <a:off x="6376980" y="4239521"/>
                  <a:ext cx="102328" cy="341923"/>
                </a:xfrm>
                <a:custGeom>
                  <a:avLst/>
                  <a:gdLst>
                    <a:gd name="T0" fmla="*/ 10 w 31"/>
                    <a:gd name="T1" fmla="*/ 2 h 103"/>
                    <a:gd name="T2" fmla="*/ 3 w 31"/>
                    <a:gd name="T3" fmla="*/ 2 h 103"/>
                    <a:gd name="T4" fmla="*/ 3 w 31"/>
                    <a:gd name="T5" fmla="*/ 10 h 103"/>
                    <a:gd name="T6" fmla="*/ 20 w 31"/>
                    <a:gd name="T7" fmla="*/ 52 h 103"/>
                    <a:gd name="T8" fmla="*/ 3 w 31"/>
                    <a:gd name="T9" fmla="*/ 94 h 103"/>
                    <a:gd name="T10" fmla="*/ 3 w 31"/>
                    <a:gd name="T11" fmla="*/ 102 h 103"/>
                    <a:gd name="T12" fmla="*/ 6 w 31"/>
                    <a:gd name="T13" fmla="*/ 103 h 103"/>
                    <a:gd name="T14" fmla="*/ 10 w 31"/>
                    <a:gd name="T15" fmla="*/ 102 h 103"/>
                    <a:gd name="T16" fmla="*/ 31 w 31"/>
                    <a:gd name="T17" fmla="*/ 52 h 103"/>
                    <a:gd name="T18" fmla="*/ 10 w 31"/>
                    <a:gd name="T19" fmla="*/ 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103">
                      <a:moveTo>
                        <a:pt x="10" y="2"/>
                      </a:moveTo>
                      <a:cubicBezTo>
                        <a:pt x="8" y="0"/>
                        <a:pt x="5" y="0"/>
                        <a:pt x="3" y="2"/>
                      </a:cubicBezTo>
                      <a:cubicBezTo>
                        <a:pt x="0" y="4"/>
                        <a:pt x="0" y="8"/>
                        <a:pt x="3" y="10"/>
                      </a:cubicBezTo>
                      <a:cubicBezTo>
                        <a:pt x="14" y="21"/>
                        <a:pt x="20" y="37"/>
                        <a:pt x="20" y="52"/>
                      </a:cubicBezTo>
                      <a:cubicBezTo>
                        <a:pt x="20" y="67"/>
                        <a:pt x="14" y="82"/>
                        <a:pt x="3" y="94"/>
                      </a:cubicBezTo>
                      <a:cubicBezTo>
                        <a:pt x="0" y="96"/>
                        <a:pt x="0" y="100"/>
                        <a:pt x="3" y="102"/>
                      </a:cubicBezTo>
                      <a:cubicBezTo>
                        <a:pt x="4" y="103"/>
                        <a:pt x="5" y="103"/>
                        <a:pt x="6" y="103"/>
                      </a:cubicBezTo>
                      <a:cubicBezTo>
                        <a:pt x="8" y="103"/>
                        <a:pt x="9" y="103"/>
                        <a:pt x="10" y="102"/>
                      </a:cubicBezTo>
                      <a:cubicBezTo>
                        <a:pt x="24" y="88"/>
                        <a:pt x="31" y="70"/>
                        <a:pt x="31" y="52"/>
                      </a:cubicBezTo>
                      <a:cubicBezTo>
                        <a:pt x="31" y="34"/>
                        <a:pt x="24" y="16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88"/>
                <p:cNvSpPr/>
                <p:nvPr/>
              </p:nvSpPr>
              <p:spPr bwMode="auto">
                <a:xfrm>
                  <a:off x="6436879" y="4182118"/>
                  <a:ext cx="124789" cy="459224"/>
                </a:xfrm>
                <a:custGeom>
                  <a:avLst/>
                  <a:gdLst>
                    <a:gd name="T0" fmla="*/ 10 w 38"/>
                    <a:gd name="T1" fmla="*/ 2 h 138"/>
                    <a:gd name="T2" fmla="*/ 2 w 38"/>
                    <a:gd name="T3" fmla="*/ 2 h 138"/>
                    <a:gd name="T4" fmla="*/ 2 w 38"/>
                    <a:gd name="T5" fmla="*/ 9 h 138"/>
                    <a:gd name="T6" fmla="*/ 27 w 38"/>
                    <a:gd name="T7" fmla="*/ 69 h 138"/>
                    <a:gd name="T8" fmla="*/ 2 w 38"/>
                    <a:gd name="T9" fmla="*/ 128 h 138"/>
                    <a:gd name="T10" fmla="*/ 2 w 38"/>
                    <a:gd name="T11" fmla="*/ 136 h 138"/>
                    <a:gd name="T12" fmla="*/ 6 w 38"/>
                    <a:gd name="T13" fmla="*/ 138 h 138"/>
                    <a:gd name="T14" fmla="*/ 10 w 38"/>
                    <a:gd name="T15" fmla="*/ 136 h 138"/>
                    <a:gd name="T16" fmla="*/ 38 w 38"/>
                    <a:gd name="T17" fmla="*/ 69 h 138"/>
                    <a:gd name="T18" fmla="*/ 10 w 38"/>
                    <a:gd name="T19" fmla="*/ 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38">
                      <a:moveTo>
                        <a:pt x="10" y="2"/>
                      </a:moveTo>
                      <a:cubicBezTo>
                        <a:pt x="8" y="0"/>
                        <a:pt x="5" y="0"/>
                        <a:pt x="2" y="2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19" y="26"/>
                        <a:pt x="27" y="47"/>
                        <a:pt x="27" y="69"/>
                      </a:cubicBezTo>
                      <a:cubicBezTo>
                        <a:pt x="27" y="90"/>
                        <a:pt x="19" y="112"/>
                        <a:pt x="2" y="128"/>
                      </a:cubicBezTo>
                      <a:cubicBezTo>
                        <a:pt x="0" y="130"/>
                        <a:pt x="0" y="134"/>
                        <a:pt x="2" y="136"/>
                      </a:cubicBezTo>
                      <a:cubicBezTo>
                        <a:pt x="4" y="137"/>
                        <a:pt x="5" y="138"/>
                        <a:pt x="6" y="138"/>
                      </a:cubicBezTo>
                      <a:cubicBezTo>
                        <a:pt x="8" y="138"/>
                        <a:pt x="9" y="137"/>
                        <a:pt x="10" y="136"/>
                      </a:cubicBezTo>
                      <a:cubicBezTo>
                        <a:pt x="29" y="117"/>
                        <a:pt x="38" y="93"/>
                        <a:pt x="38" y="69"/>
                      </a:cubicBezTo>
                      <a:cubicBezTo>
                        <a:pt x="38" y="45"/>
                        <a:pt x="29" y="20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3" name="Freeform 21"/>
            <p:cNvSpPr>
              <a:spLocks noChangeAspect="1" noEditPoints="1"/>
            </p:cNvSpPr>
            <p:nvPr/>
          </p:nvSpPr>
          <p:spPr bwMode="auto">
            <a:xfrm>
              <a:off x="2929982" y="3871816"/>
              <a:ext cx="339847" cy="303396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sp>
        <p:nvSpPr>
          <p:cNvPr id="2" name="梯形 1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风险应对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>
            <a:spLocks noChangeAspect="1"/>
          </p:cNvSpPr>
          <p:nvPr/>
        </p:nvSpPr>
        <p:spPr>
          <a:xfrm>
            <a:off x="4668520" y="2053908"/>
            <a:ext cx="209550" cy="209550"/>
          </a:xfrm>
          <a:prstGeom prst="ellipse">
            <a:avLst/>
          </a:prstGeom>
          <a:solidFill>
            <a:srgbClr val="26262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4666615" y="4722813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7274560" y="2053908"/>
            <a:ext cx="209550" cy="209550"/>
          </a:xfrm>
          <a:prstGeom prst="ellipse">
            <a:avLst/>
          </a:prstGeom>
          <a:solidFill>
            <a:srgbClr val="26262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274560" y="4722813"/>
            <a:ext cx="209550" cy="209550"/>
          </a:xfrm>
          <a:prstGeom prst="ellipse">
            <a:avLst/>
          </a:prstGeom>
          <a:solidFill>
            <a:srgbClr val="26262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87970" y="1713230"/>
            <a:ext cx="40081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树立超前意识，积极寻找新的市场切合点，不断开发完善产品，在技术上领先于竞争企业，逐步建立技术壁垒，增强抗风险能力。做好广告宣传工作推广产品，扩大潜在市场，提高企业的知名度。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37" name="PA_矩形 17"/>
          <p:cNvSpPr/>
          <p:nvPr>
            <p:custDataLst>
              <p:tags r:id="rId2"/>
            </p:custDataLst>
          </p:nvPr>
        </p:nvSpPr>
        <p:spPr>
          <a:xfrm>
            <a:off x="7861300" y="1352550"/>
            <a:ext cx="2229485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860" b="1" dirty="0">
                <a:solidFill>
                  <a:srgbClr val="262626"/>
                </a:solidFill>
                <a:sym typeface="+mn-ea"/>
              </a:rPr>
              <a:t>市场风险的应对</a:t>
            </a:r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4640" y="4553585"/>
            <a:ext cx="400748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建立完善的内部管理机制，明确各工作人员的职责，加强监督。建立积极的人才引进级指，为企业的决策层不断丰富人才资源，提高企业整体决策水平。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尽量压缩企业的业务流程，降低企业管理的复杂性和不确定性。同时，加强企业形象管理，提高品牌知名度。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9" name="PA_矩形 17"/>
          <p:cNvSpPr/>
          <p:nvPr>
            <p:custDataLst>
              <p:tags r:id="rId3"/>
            </p:custDataLst>
          </p:nvPr>
        </p:nvSpPr>
        <p:spPr>
          <a:xfrm>
            <a:off x="7887970" y="4192905"/>
            <a:ext cx="2509520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860" b="1" dirty="0">
                <a:solidFill>
                  <a:srgbClr val="262626"/>
                </a:solidFill>
                <a:sym typeface="+mn-ea"/>
              </a:rPr>
              <a:t>经营风险的应对</a:t>
            </a:r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8145" y="1713230"/>
            <a:ext cx="39865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组织安排人员进行深入学习，并制定考核评判标准，督促员工进一步提高技术能力，并广泛招纳优秀人才，提高公司整体技术能力。同时，提高员工对公司技术的保护意识，定期备份重要信息资源。实时关注技术热点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1" name="PA_矩形 17"/>
          <p:cNvSpPr/>
          <p:nvPr>
            <p:custDataLst>
              <p:tags r:id="rId4"/>
            </p:custDataLst>
          </p:nvPr>
        </p:nvSpPr>
        <p:spPr>
          <a:xfrm>
            <a:off x="1917065" y="1352550"/>
            <a:ext cx="2444750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860" b="1" dirty="0">
                <a:solidFill>
                  <a:srgbClr val="262626"/>
                </a:solidFill>
                <a:sym typeface="+mn-ea"/>
              </a:rPr>
              <a:t>技术风险的应对</a:t>
            </a:r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9125" y="4517390"/>
            <a:ext cx="383032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公司运作前期，将财务事务外包，委托财务公司代为处理，在公司运作步入正轨之后再建立专人财务团队，对公司的财务运营工作进行管理。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3" name="PA_矩形 17"/>
          <p:cNvSpPr/>
          <p:nvPr>
            <p:custDataLst>
              <p:tags r:id="rId5"/>
            </p:custDataLst>
          </p:nvPr>
        </p:nvSpPr>
        <p:spPr>
          <a:xfrm>
            <a:off x="1917065" y="4176395"/>
            <a:ext cx="2509520" cy="37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860" b="1" dirty="0">
                <a:solidFill>
                  <a:srgbClr val="262626"/>
                </a:solidFill>
                <a:sym typeface="+mn-ea"/>
              </a:rPr>
              <a:t>财务风险的应对</a:t>
            </a:r>
            <a:endParaRPr lang="en-US" altLang="zh-CN" sz="1865" b="1" dirty="0">
              <a:solidFill>
                <a:srgbClr val="1F1F1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6" grpId="0" bldLvl="0" animBg="1"/>
      <p:bldP spid="58" grpId="0" bldLvl="0" animBg="1"/>
      <p:bldP spid="60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55495" y="3619500"/>
            <a:ext cx="10155555" cy="0"/>
          </a:xfrm>
          <a:prstGeom prst="line">
            <a:avLst/>
          </a:prstGeom>
          <a:ln>
            <a:solidFill>
              <a:srgbClr val="262626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97450" y="3173430"/>
            <a:ext cx="368300" cy="495935"/>
            <a:chOff x="6243" y="4198"/>
            <a:chExt cx="580" cy="781"/>
          </a:xfrm>
        </p:grpSpPr>
        <p:sp>
          <p:nvSpPr>
            <p:cNvPr id="3" name="椭圆 2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 flipV="1">
            <a:off x="8681720" y="3587750"/>
            <a:ext cx="368300" cy="495935"/>
            <a:chOff x="6243" y="4198"/>
            <a:chExt cx="580" cy="781"/>
          </a:xfrm>
        </p:grpSpPr>
        <p:sp>
          <p:nvSpPr>
            <p:cNvPr id="9" name="椭圆 8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进度安排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  <a:endParaRPr lang="en-US" altLang="zh-CN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892550" y="1695450"/>
            <a:ext cx="2602865" cy="953770"/>
            <a:chOff x="10380" y="3803"/>
            <a:chExt cx="4099" cy="1502"/>
          </a:xfrm>
        </p:grpSpPr>
        <p:sp>
          <p:nvSpPr>
            <p:cNvPr id="15" name="文本框 14"/>
            <p:cNvSpPr txBox="1"/>
            <p:nvPr/>
          </p:nvSpPr>
          <p:spPr>
            <a:xfrm>
              <a:off x="10380" y="4386"/>
              <a:ext cx="4099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搭建网页平台，申请域名并创建公众号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6" name="PA_矩形 17"/>
            <p:cNvSpPr/>
            <p:nvPr>
              <p:custDataLst>
                <p:tags r:id="rId2"/>
              </p:custDataLst>
            </p:nvPr>
          </p:nvSpPr>
          <p:spPr>
            <a:xfrm>
              <a:off x="11030" y="3803"/>
              <a:ext cx="2798" cy="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5" b="1" dirty="0">
                  <a:solidFill>
                    <a:srgbClr val="1F1F1F"/>
                  </a:solidFill>
                </a:rPr>
                <a:t>搭建网页</a:t>
              </a:r>
              <a:endParaRPr lang="zh-CN" altLang="en-US" sz="1865" b="1" dirty="0">
                <a:solidFill>
                  <a:srgbClr val="1F1F1F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99985" y="4302125"/>
            <a:ext cx="2677795" cy="1200150"/>
            <a:chOff x="10262" y="3803"/>
            <a:chExt cx="4217" cy="1890"/>
          </a:xfrm>
        </p:grpSpPr>
        <p:sp>
          <p:nvSpPr>
            <p:cNvPr id="18" name="文本框 17"/>
            <p:cNvSpPr txBox="1"/>
            <p:nvPr/>
          </p:nvSpPr>
          <p:spPr>
            <a:xfrm>
              <a:off x="10262" y="4386"/>
              <a:ext cx="421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搭建数据库，进行初步的数据录入，包括进行音频处理，实现定向网页的爬取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9" name="PA_矩形 17"/>
            <p:cNvSpPr/>
            <p:nvPr>
              <p:custDataLst>
                <p:tags r:id="rId3"/>
              </p:custDataLst>
            </p:nvPr>
          </p:nvSpPr>
          <p:spPr>
            <a:xfrm>
              <a:off x="11030" y="3803"/>
              <a:ext cx="2798" cy="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5" b="1" dirty="0">
                  <a:solidFill>
                    <a:srgbClr val="1F1F1F"/>
                  </a:solidFill>
                </a:rPr>
                <a:t>搭建数据库</a:t>
              </a:r>
              <a:endParaRPr lang="zh-CN" altLang="en-US" sz="1865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28" name="AutoShape 59"/>
          <p:cNvSpPr/>
          <p:nvPr/>
        </p:nvSpPr>
        <p:spPr bwMode="auto">
          <a:xfrm>
            <a:off x="4847590" y="4419600"/>
            <a:ext cx="692785" cy="6902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20" name="AutoShape 59"/>
          <p:cNvSpPr/>
          <p:nvPr/>
        </p:nvSpPr>
        <p:spPr bwMode="auto">
          <a:xfrm>
            <a:off x="8529320" y="2205355"/>
            <a:ext cx="692785" cy="6902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7940" y="3639185"/>
            <a:ext cx="10155555" cy="0"/>
          </a:xfrm>
          <a:prstGeom prst="line">
            <a:avLst/>
          </a:prstGeom>
          <a:ln>
            <a:solidFill>
              <a:srgbClr val="262626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969895" y="3228975"/>
            <a:ext cx="368300" cy="495935"/>
            <a:chOff x="6243" y="4198"/>
            <a:chExt cx="580" cy="781"/>
          </a:xfrm>
        </p:grpSpPr>
        <p:sp>
          <p:nvSpPr>
            <p:cNvPr id="3" name="椭圆 2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 flipV="1">
            <a:off x="6654165" y="3607435"/>
            <a:ext cx="368300" cy="495935"/>
            <a:chOff x="6243" y="4198"/>
            <a:chExt cx="580" cy="781"/>
          </a:xfrm>
        </p:grpSpPr>
        <p:sp>
          <p:nvSpPr>
            <p:cNvPr id="9" name="椭圆 8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864995" y="1706880"/>
            <a:ext cx="2785745" cy="1208405"/>
            <a:chOff x="10380" y="3790"/>
            <a:chExt cx="4387" cy="1903"/>
          </a:xfrm>
        </p:grpSpPr>
        <p:sp>
          <p:nvSpPr>
            <p:cNvPr id="15" name="文本框 14"/>
            <p:cNvSpPr txBox="1"/>
            <p:nvPr/>
          </p:nvSpPr>
          <p:spPr>
            <a:xfrm>
              <a:off x="10380" y="4386"/>
              <a:ext cx="4387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进行数据可视化，将数据构建成完整知识图谱，设计出富有创意的可视化模式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6" name="PA_矩形 17"/>
            <p:cNvSpPr/>
            <p:nvPr>
              <p:custDataLst>
                <p:tags r:id="rId1"/>
              </p:custDataLst>
            </p:nvPr>
          </p:nvSpPr>
          <p:spPr>
            <a:xfrm>
              <a:off x="10689" y="3790"/>
              <a:ext cx="3731" cy="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5" b="1" dirty="0">
                  <a:solidFill>
                    <a:srgbClr val="1F1F1F"/>
                  </a:solidFill>
                </a:rPr>
                <a:t>构建知识图谱网页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47360" y="4314825"/>
            <a:ext cx="2602865" cy="960755"/>
            <a:chOff x="10380" y="3792"/>
            <a:chExt cx="4099" cy="1513"/>
          </a:xfrm>
        </p:grpSpPr>
        <p:sp>
          <p:nvSpPr>
            <p:cNvPr id="18" name="文本框 17"/>
            <p:cNvSpPr txBox="1"/>
            <p:nvPr/>
          </p:nvSpPr>
          <p:spPr>
            <a:xfrm>
              <a:off x="10380" y="4386"/>
              <a:ext cx="4099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进一步完善知识图谱，进行可交互式机制的完善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9" name="PA_矩形 17"/>
            <p:cNvSpPr/>
            <p:nvPr>
              <p:custDataLst>
                <p:tags r:id="rId2"/>
              </p:custDataLst>
            </p:nvPr>
          </p:nvSpPr>
          <p:spPr>
            <a:xfrm>
              <a:off x="10525" y="3792"/>
              <a:ext cx="3809" cy="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0" b="1" dirty="0">
                  <a:solidFill>
                    <a:srgbClr val="1F1F1F"/>
                  </a:solidFill>
                  <a:sym typeface="+mn-ea"/>
                </a:rPr>
                <a:t>丰富知识图谱网页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28" name="AutoShape 59"/>
          <p:cNvSpPr/>
          <p:nvPr/>
        </p:nvSpPr>
        <p:spPr bwMode="auto">
          <a:xfrm>
            <a:off x="2820035" y="4439285"/>
            <a:ext cx="692785" cy="6902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20" name="AutoShape 59"/>
          <p:cNvSpPr/>
          <p:nvPr/>
        </p:nvSpPr>
        <p:spPr bwMode="auto">
          <a:xfrm>
            <a:off x="6501765" y="2225040"/>
            <a:ext cx="692785" cy="6902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3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进度安排</a:t>
            </a:r>
            <a:endParaRPr lang="zh-CN" altLang="en-US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9984740" y="3165475"/>
            <a:ext cx="368300" cy="495935"/>
            <a:chOff x="6243" y="4198"/>
            <a:chExt cx="580" cy="781"/>
          </a:xfrm>
        </p:grpSpPr>
        <p:sp>
          <p:nvSpPr>
            <p:cNvPr id="24" name="椭圆 23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AutoShape 59"/>
          <p:cNvSpPr/>
          <p:nvPr/>
        </p:nvSpPr>
        <p:spPr bwMode="auto">
          <a:xfrm>
            <a:off x="9834880" y="4375785"/>
            <a:ext cx="692785" cy="6902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786495" y="1706880"/>
            <a:ext cx="2785745" cy="962025"/>
            <a:chOff x="10380" y="3790"/>
            <a:chExt cx="4387" cy="1515"/>
          </a:xfrm>
        </p:grpSpPr>
        <p:sp>
          <p:nvSpPr>
            <p:cNvPr id="31" name="文本框 30"/>
            <p:cNvSpPr txBox="1"/>
            <p:nvPr/>
          </p:nvSpPr>
          <p:spPr>
            <a:xfrm>
              <a:off x="10380" y="4386"/>
              <a:ext cx="4387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测试反馈，检查平台的运行和交互性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32" name="PA_矩形 17"/>
            <p:cNvSpPr/>
            <p:nvPr>
              <p:custDataLst>
                <p:tags r:id="rId4"/>
              </p:custDataLst>
            </p:nvPr>
          </p:nvSpPr>
          <p:spPr>
            <a:xfrm>
              <a:off x="10689" y="3790"/>
              <a:ext cx="3731" cy="5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/>
              <a:r>
                <a:rPr lang="zh-CN" sz="1865" b="1" dirty="0">
                  <a:solidFill>
                    <a:srgbClr val="1F1F1F"/>
                  </a:solidFill>
                </a:rPr>
                <a:t>测试与反馈</a:t>
              </a:r>
              <a:endParaRPr lang="zh-CN" sz="1865" b="1" dirty="0">
                <a:solidFill>
                  <a:srgbClr val="1F1F1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0" grpId="0" bldLvl="0" animBg="1"/>
      <p:bldP spid="2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椭圆 53"/>
          <p:cNvSpPr>
            <a:spLocks noChangeArrowheads="1"/>
          </p:cNvSpPr>
          <p:nvPr/>
        </p:nvSpPr>
        <p:spPr bwMode="auto">
          <a:xfrm>
            <a:off x="6892290" y="1680845"/>
            <a:ext cx="3634105" cy="923290"/>
          </a:xfrm>
          <a:prstGeom prst="ellipse">
            <a:avLst/>
          </a:prstGeom>
          <a:solidFill>
            <a:srgbClr val="FFFFFF"/>
          </a:solidFill>
          <a:ln w="6350">
            <a:solidFill>
              <a:srgbClr val="262626">
                <a:alpha val="50195"/>
              </a:srgbClr>
            </a:solidFill>
            <a:miter lim="800000"/>
          </a:ln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2" name="直接连接符 1"/>
          <p:cNvCxnSpPr>
            <a:stCxn id="21" idx="0"/>
          </p:cNvCxnSpPr>
          <p:nvPr/>
        </p:nvCxnSpPr>
        <p:spPr>
          <a:xfrm>
            <a:off x="6096000" y="113665"/>
            <a:ext cx="36830" cy="6763385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028690" y="2926715"/>
            <a:ext cx="154305" cy="154305"/>
          </a:xfrm>
          <a:prstGeom prst="ellipse">
            <a:avLst/>
          </a:prstGeom>
          <a:solidFill>
            <a:srgbClr val="262626"/>
          </a:solidFill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28690" y="4914900"/>
            <a:ext cx="154305" cy="154305"/>
          </a:xfrm>
          <a:prstGeom prst="ellipse">
            <a:avLst/>
          </a:prstGeom>
          <a:solidFill>
            <a:srgbClr val="262626"/>
          </a:solidFill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3500000">
            <a:off x="6301740" y="4917440"/>
            <a:ext cx="149860" cy="14986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8100000" flipH="1">
            <a:off x="5769610" y="2928620"/>
            <a:ext cx="149860" cy="14986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32630" y="2690495"/>
            <a:ext cx="700405" cy="819785"/>
            <a:chOff x="9873" y="6148"/>
            <a:chExt cx="388" cy="454"/>
          </a:xfrm>
          <a:solidFill>
            <a:srgbClr val="262626"/>
          </a:solidFill>
        </p:grpSpPr>
        <p:sp>
          <p:nvSpPr>
            <p:cNvPr id="161" name="Freeform 347"/>
            <p:cNvSpPr/>
            <p:nvPr/>
          </p:nvSpPr>
          <p:spPr bwMode="auto">
            <a:xfrm>
              <a:off x="9873" y="6380"/>
              <a:ext cx="178" cy="223"/>
            </a:xfrm>
            <a:custGeom>
              <a:avLst/>
              <a:gdLst>
                <a:gd name="T0" fmla="*/ 65 w 72"/>
                <a:gd name="T1" fmla="*/ 26 h 90"/>
                <a:gd name="T2" fmla="*/ 70 w 72"/>
                <a:gd name="T3" fmla="*/ 15 h 90"/>
                <a:gd name="T4" fmla="*/ 71 w 72"/>
                <a:gd name="T5" fmla="*/ 13 h 90"/>
                <a:gd name="T6" fmla="*/ 69 w 72"/>
                <a:gd name="T7" fmla="*/ 12 h 90"/>
                <a:gd name="T8" fmla="*/ 48 w 72"/>
                <a:gd name="T9" fmla="*/ 1 h 90"/>
                <a:gd name="T10" fmla="*/ 46 w 72"/>
                <a:gd name="T11" fmla="*/ 1 h 90"/>
                <a:gd name="T12" fmla="*/ 0 w 72"/>
                <a:gd name="T13" fmla="*/ 88 h 90"/>
                <a:gd name="T14" fmla="*/ 1 w 72"/>
                <a:gd name="T15" fmla="*/ 90 h 90"/>
                <a:gd name="T16" fmla="*/ 2 w 72"/>
                <a:gd name="T17" fmla="*/ 90 h 90"/>
                <a:gd name="T18" fmla="*/ 61 w 72"/>
                <a:gd name="T19" fmla="*/ 90 h 90"/>
                <a:gd name="T20" fmla="*/ 63 w 72"/>
                <a:gd name="T21" fmla="*/ 89 h 90"/>
                <a:gd name="T22" fmla="*/ 72 w 72"/>
                <a:gd name="T23" fmla="*/ 40 h 90"/>
                <a:gd name="T24" fmla="*/ 71 w 72"/>
                <a:gd name="T25" fmla="*/ 38 h 90"/>
                <a:gd name="T26" fmla="*/ 65 w 72"/>
                <a:gd name="T27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90">
                  <a:moveTo>
                    <a:pt x="65" y="26"/>
                  </a:moveTo>
                  <a:cubicBezTo>
                    <a:pt x="65" y="22"/>
                    <a:pt x="67" y="18"/>
                    <a:pt x="70" y="15"/>
                  </a:cubicBezTo>
                  <a:cubicBezTo>
                    <a:pt x="71" y="15"/>
                    <a:pt x="71" y="14"/>
                    <a:pt x="71" y="13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1" y="10"/>
                    <a:pt x="54" y="6"/>
                    <a:pt x="48" y="1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18" y="15"/>
                    <a:pt x="1" y="48"/>
                    <a:pt x="0" y="88"/>
                  </a:cubicBezTo>
                  <a:cubicBezTo>
                    <a:pt x="0" y="89"/>
                    <a:pt x="0" y="89"/>
                    <a:pt x="1" y="90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2" y="90"/>
                    <a:pt x="63" y="90"/>
                    <a:pt x="63" y="89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9"/>
                    <a:pt x="71" y="39"/>
                    <a:pt x="71" y="38"/>
                  </a:cubicBezTo>
                  <a:cubicBezTo>
                    <a:pt x="67" y="35"/>
                    <a:pt x="65" y="31"/>
                    <a:pt x="6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48"/>
            <p:cNvSpPr/>
            <p:nvPr/>
          </p:nvSpPr>
          <p:spPr bwMode="auto">
            <a:xfrm>
              <a:off x="10083" y="6380"/>
              <a:ext cx="178" cy="223"/>
            </a:xfrm>
            <a:custGeom>
              <a:avLst/>
              <a:gdLst>
                <a:gd name="T0" fmla="*/ 26 w 72"/>
                <a:gd name="T1" fmla="*/ 1 h 90"/>
                <a:gd name="T2" fmla="*/ 24 w 72"/>
                <a:gd name="T3" fmla="*/ 1 h 90"/>
                <a:gd name="T4" fmla="*/ 3 w 72"/>
                <a:gd name="T5" fmla="*/ 12 h 90"/>
                <a:gd name="T6" fmla="*/ 1 w 72"/>
                <a:gd name="T7" fmla="*/ 13 h 90"/>
                <a:gd name="T8" fmla="*/ 2 w 72"/>
                <a:gd name="T9" fmla="*/ 15 h 90"/>
                <a:gd name="T10" fmla="*/ 7 w 72"/>
                <a:gd name="T11" fmla="*/ 26 h 90"/>
                <a:gd name="T12" fmla="*/ 1 w 72"/>
                <a:gd name="T13" fmla="*/ 38 h 90"/>
                <a:gd name="T14" fmla="*/ 0 w 72"/>
                <a:gd name="T15" fmla="*/ 40 h 90"/>
                <a:gd name="T16" fmla="*/ 9 w 72"/>
                <a:gd name="T17" fmla="*/ 89 h 90"/>
                <a:gd name="T18" fmla="*/ 11 w 72"/>
                <a:gd name="T19" fmla="*/ 90 h 90"/>
                <a:gd name="T20" fmla="*/ 70 w 72"/>
                <a:gd name="T21" fmla="*/ 90 h 90"/>
                <a:gd name="T22" fmla="*/ 71 w 72"/>
                <a:gd name="T23" fmla="*/ 90 h 90"/>
                <a:gd name="T24" fmla="*/ 72 w 72"/>
                <a:gd name="T25" fmla="*/ 88 h 90"/>
                <a:gd name="T26" fmla="*/ 26 w 72"/>
                <a:gd name="T27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90">
                  <a:moveTo>
                    <a:pt x="26" y="1"/>
                  </a:moveTo>
                  <a:cubicBezTo>
                    <a:pt x="26" y="0"/>
                    <a:pt x="25" y="0"/>
                    <a:pt x="24" y="1"/>
                  </a:cubicBezTo>
                  <a:cubicBezTo>
                    <a:pt x="18" y="6"/>
                    <a:pt x="11" y="10"/>
                    <a:pt x="3" y="12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1" y="14"/>
                    <a:pt x="1" y="15"/>
                    <a:pt x="2" y="15"/>
                  </a:cubicBezTo>
                  <a:cubicBezTo>
                    <a:pt x="5" y="18"/>
                    <a:pt x="7" y="22"/>
                    <a:pt x="7" y="26"/>
                  </a:cubicBezTo>
                  <a:cubicBezTo>
                    <a:pt x="7" y="31"/>
                    <a:pt x="5" y="35"/>
                    <a:pt x="1" y="38"/>
                  </a:cubicBezTo>
                  <a:cubicBezTo>
                    <a:pt x="1" y="38"/>
                    <a:pt x="0" y="39"/>
                    <a:pt x="0" y="4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90"/>
                    <a:pt x="10" y="90"/>
                    <a:pt x="11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90"/>
                    <a:pt x="71" y="90"/>
                    <a:pt x="71" y="90"/>
                  </a:cubicBezTo>
                  <a:cubicBezTo>
                    <a:pt x="72" y="89"/>
                    <a:pt x="72" y="89"/>
                    <a:pt x="72" y="88"/>
                  </a:cubicBezTo>
                  <a:cubicBezTo>
                    <a:pt x="71" y="48"/>
                    <a:pt x="54" y="15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49"/>
            <p:cNvSpPr>
              <a:spLocks noEditPoints="1"/>
            </p:cNvSpPr>
            <p:nvPr/>
          </p:nvSpPr>
          <p:spPr bwMode="auto">
            <a:xfrm>
              <a:off x="9953" y="6148"/>
              <a:ext cx="228" cy="235"/>
            </a:xfrm>
            <a:custGeom>
              <a:avLst/>
              <a:gdLst>
                <a:gd name="T0" fmla="*/ 92 w 92"/>
                <a:gd name="T1" fmla="*/ 48 h 95"/>
                <a:gd name="T2" fmla="*/ 46 w 92"/>
                <a:gd name="T3" fmla="*/ 0 h 95"/>
                <a:gd name="T4" fmla="*/ 10 w 92"/>
                <a:gd name="T5" fmla="*/ 19 h 95"/>
                <a:gd name="T6" fmla="*/ 9 w 92"/>
                <a:gd name="T7" fmla="*/ 19 h 95"/>
                <a:gd name="T8" fmla="*/ 8 w 92"/>
                <a:gd name="T9" fmla="*/ 21 h 95"/>
                <a:gd name="T10" fmla="*/ 0 w 92"/>
                <a:gd name="T11" fmla="*/ 48 h 95"/>
                <a:gd name="T12" fmla="*/ 46 w 92"/>
                <a:gd name="T13" fmla="*/ 95 h 95"/>
                <a:gd name="T14" fmla="*/ 92 w 92"/>
                <a:gd name="T15" fmla="*/ 48 h 95"/>
                <a:gd name="T16" fmla="*/ 46 w 92"/>
                <a:gd name="T17" fmla="*/ 10 h 95"/>
                <a:gd name="T18" fmla="*/ 66 w 92"/>
                <a:gd name="T19" fmla="*/ 17 h 95"/>
                <a:gd name="T20" fmla="*/ 44 w 92"/>
                <a:gd name="T21" fmla="*/ 25 h 95"/>
                <a:gd name="T22" fmla="*/ 20 w 92"/>
                <a:gd name="T23" fmla="*/ 22 h 95"/>
                <a:gd name="T24" fmla="*/ 46 w 92"/>
                <a:gd name="T25" fmla="*/ 10 h 95"/>
                <a:gd name="T26" fmla="*/ 46 w 92"/>
                <a:gd name="T27" fmla="*/ 85 h 95"/>
                <a:gd name="T28" fmla="*/ 10 w 92"/>
                <a:gd name="T29" fmla="*/ 48 h 95"/>
                <a:gd name="T30" fmla="*/ 15 w 92"/>
                <a:gd name="T31" fmla="*/ 29 h 95"/>
                <a:gd name="T32" fmla="*/ 35 w 92"/>
                <a:gd name="T33" fmla="*/ 35 h 95"/>
                <a:gd name="T34" fmla="*/ 48 w 92"/>
                <a:gd name="T35" fmla="*/ 32 h 95"/>
                <a:gd name="T36" fmla="*/ 75 w 92"/>
                <a:gd name="T37" fmla="*/ 26 h 95"/>
                <a:gd name="T38" fmla="*/ 76 w 92"/>
                <a:gd name="T39" fmla="*/ 26 h 95"/>
                <a:gd name="T40" fmla="*/ 82 w 92"/>
                <a:gd name="T41" fmla="*/ 48 h 95"/>
                <a:gd name="T42" fmla="*/ 46 w 92"/>
                <a:gd name="T43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95">
                  <a:moveTo>
                    <a:pt x="92" y="48"/>
                  </a:moveTo>
                  <a:cubicBezTo>
                    <a:pt x="92" y="22"/>
                    <a:pt x="71" y="0"/>
                    <a:pt x="46" y="0"/>
                  </a:cubicBezTo>
                  <a:cubicBezTo>
                    <a:pt x="31" y="0"/>
                    <a:pt x="18" y="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8" y="20"/>
                    <a:pt x="8" y="21"/>
                  </a:cubicBezTo>
                  <a:cubicBezTo>
                    <a:pt x="3" y="28"/>
                    <a:pt x="0" y="38"/>
                    <a:pt x="0" y="48"/>
                  </a:cubicBezTo>
                  <a:cubicBezTo>
                    <a:pt x="0" y="73"/>
                    <a:pt x="21" y="95"/>
                    <a:pt x="46" y="95"/>
                  </a:cubicBezTo>
                  <a:cubicBezTo>
                    <a:pt x="71" y="95"/>
                    <a:pt x="92" y="73"/>
                    <a:pt x="92" y="48"/>
                  </a:cubicBezTo>
                  <a:close/>
                  <a:moveTo>
                    <a:pt x="46" y="10"/>
                  </a:moveTo>
                  <a:cubicBezTo>
                    <a:pt x="53" y="10"/>
                    <a:pt x="60" y="13"/>
                    <a:pt x="66" y="17"/>
                  </a:cubicBezTo>
                  <a:cubicBezTo>
                    <a:pt x="60" y="17"/>
                    <a:pt x="54" y="20"/>
                    <a:pt x="44" y="25"/>
                  </a:cubicBezTo>
                  <a:cubicBezTo>
                    <a:pt x="35" y="30"/>
                    <a:pt x="25" y="26"/>
                    <a:pt x="20" y="22"/>
                  </a:cubicBezTo>
                  <a:cubicBezTo>
                    <a:pt x="26" y="15"/>
                    <a:pt x="36" y="10"/>
                    <a:pt x="46" y="10"/>
                  </a:cubicBezTo>
                  <a:close/>
                  <a:moveTo>
                    <a:pt x="46" y="85"/>
                  </a:moveTo>
                  <a:cubicBezTo>
                    <a:pt x="26" y="85"/>
                    <a:pt x="10" y="68"/>
                    <a:pt x="10" y="48"/>
                  </a:cubicBezTo>
                  <a:cubicBezTo>
                    <a:pt x="10" y="41"/>
                    <a:pt x="12" y="34"/>
                    <a:pt x="15" y="29"/>
                  </a:cubicBezTo>
                  <a:cubicBezTo>
                    <a:pt x="20" y="32"/>
                    <a:pt x="27" y="35"/>
                    <a:pt x="35" y="35"/>
                  </a:cubicBezTo>
                  <a:cubicBezTo>
                    <a:pt x="39" y="35"/>
                    <a:pt x="44" y="34"/>
                    <a:pt x="48" y="32"/>
                  </a:cubicBezTo>
                  <a:cubicBezTo>
                    <a:pt x="65" y="23"/>
                    <a:pt x="68" y="23"/>
                    <a:pt x="75" y="26"/>
                  </a:cubicBezTo>
                  <a:cubicBezTo>
                    <a:pt x="75" y="26"/>
                    <a:pt x="75" y="26"/>
                    <a:pt x="76" y="26"/>
                  </a:cubicBezTo>
                  <a:cubicBezTo>
                    <a:pt x="80" y="32"/>
                    <a:pt x="82" y="40"/>
                    <a:pt x="82" y="48"/>
                  </a:cubicBezTo>
                  <a:cubicBezTo>
                    <a:pt x="82" y="68"/>
                    <a:pt x="66" y="85"/>
                    <a:pt x="4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矩形标注 6"/>
          <p:cNvSpPr/>
          <p:nvPr/>
        </p:nvSpPr>
        <p:spPr>
          <a:xfrm>
            <a:off x="274320" y="1630045"/>
            <a:ext cx="3864610" cy="4862830"/>
          </a:xfrm>
          <a:prstGeom prst="wedgeRectCallout">
            <a:avLst>
              <a:gd name="adj1" fmla="val 59271"/>
              <a:gd name="adj2" fmla="val -1942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73380" y="1812925"/>
            <a:ext cx="3666490" cy="4515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1.曾参与暑期程序设计实践项目“神盾局超级特工管理系统”，负责数据抓取和程序模块的算法设计，具备较扎实的编程和算法基础。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2.曾参与计算机学院“基于深度学习的视频智能分级”项目，负责语义搜集模块的研究，具备较强的项目统筹能力和团队合作能力。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3.曾参与联合国非洲云调研项目，并获得优秀成员证书，开阔了国际视野，培养了科学调研能力。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4.具有JavaScript网页开发基础和python网页数据爬取能力；通过课余时间学习，掌握了用H5、Echarts等多种融媒体方式呈现数据等技能。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02425" y="4368800"/>
            <a:ext cx="4556125" cy="195961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49440" y="4886325"/>
            <a:ext cx="4130675" cy="1052830"/>
            <a:chOff x="1525" y="7487"/>
            <a:chExt cx="6505" cy="1658"/>
          </a:xfrm>
        </p:grpSpPr>
        <p:sp>
          <p:nvSpPr>
            <p:cNvPr id="6299" name="Freeform 184"/>
            <p:cNvSpPr>
              <a:spLocks noEditPoints="1"/>
            </p:cNvSpPr>
            <p:nvPr/>
          </p:nvSpPr>
          <p:spPr bwMode="auto">
            <a:xfrm>
              <a:off x="1525" y="7487"/>
              <a:ext cx="3313" cy="1659"/>
            </a:xfrm>
            <a:custGeom>
              <a:avLst/>
              <a:gdLst>
                <a:gd name="T0" fmla="*/ 379 w 379"/>
                <a:gd name="T1" fmla="*/ 190 h 190"/>
                <a:gd name="T2" fmla="*/ 0 w 379"/>
                <a:gd name="T3" fmla="*/ 190 h 190"/>
                <a:gd name="T4" fmla="*/ 0 w 379"/>
                <a:gd name="T5" fmla="*/ 160 h 190"/>
                <a:gd name="T6" fmla="*/ 101 w 379"/>
                <a:gd name="T7" fmla="*/ 56 h 190"/>
                <a:gd name="T8" fmla="*/ 143 w 379"/>
                <a:gd name="T9" fmla="*/ 98 h 190"/>
                <a:gd name="T10" fmla="*/ 237 w 379"/>
                <a:gd name="T11" fmla="*/ 0 h 190"/>
                <a:gd name="T12" fmla="*/ 379 w 379"/>
                <a:gd name="T13" fmla="*/ 146 h 190"/>
                <a:gd name="T14" fmla="*/ 379 w 379"/>
                <a:gd name="T15" fmla="*/ 190 h 190"/>
                <a:gd name="T16" fmla="*/ 12 w 379"/>
                <a:gd name="T17" fmla="*/ 178 h 190"/>
                <a:gd name="T18" fmla="*/ 365 w 379"/>
                <a:gd name="T19" fmla="*/ 178 h 190"/>
                <a:gd name="T20" fmla="*/ 365 w 379"/>
                <a:gd name="T21" fmla="*/ 150 h 190"/>
                <a:gd name="T22" fmla="*/ 237 w 379"/>
                <a:gd name="T23" fmla="*/ 20 h 190"/>
                <a:gd name="T24" fmla="*/ 143 w 379"/>
                <a:gd name="T25" fmla="*/ 116 h 190"/>
                <a:gd name="T26" fmla="*/ 101 w 379"/>
                <a:gd name="T27" fmla="*/ 74 h 190"/>
                <a:gd name="T28" fmla="*/ 12 w 379"/>
                <a:gd name="T29" fmla="*/ 164 h 190"/>
                <a:gd name="T30" fmla="*/ 12 w 379"/>
                <a:gd name="T31" fmla="*/ 1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190">
                  <a:moveTo>
                    <a:pt x="379" y="190"/>
                  </a:moveTo>
                  <a:lnTo>
                    <a:pt x="0" y="190"/>
                  </a:lnTo>
                  <a:lnTo>
                    <a:pt x="0" y="160"/>
                  </a:lnTo>
                  <a:lnTo>
                    <a:pt x="101" y="56"/>
                  </a:lnTo>
                  <a:lnTo>
                    <a:pt x="143" y="98"/>
                  </a:lnTo>
                  <a:lnTo>
                    <a:pt x="237" y="0"/>
                  </a:lnTo>
                  <a:lnTo>
                    <a:pt x="379" y="146"/>
                  </a:lnTo>
                  <a:lnTo>
                    <a:pt x="379" y="190"/>
                  </a:lnTo>
                  <a:close/>
                  <a:moveTo>
                    <a:pt x="12" y="178"/>
                  </a:moveTo>
                  <a:lnTo>
                    <a:pt x="365" y="178"/>
                  </a:lnTo>
                  <a:lnTo>
                    <a:pt x="365" y="150"/>
                  </a:lnTo>
                  <a:lnTo>
                    <a:pt x="237" y="20"/>
                  </a:lnTo>
                  <a:lnTo>
                    <a:pt x="143" y="116"/>
                  </a:lnTo>
                  <a:lnTo>
                    <a:pt x="101" y="74"/>
                  </a:lnTo>
                  <a:lnTo>
                    <a:pt x="12" y="164"/>
                  </a:lnTo>
                  <a:lnTo>
                    <a:pt x="12" y="1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84"/>
            <p:cNvSpPr>
              <a:spLocks noEditPoints="1"/>
            </p:cNvSpPr>
            <p:nvPr/>
          </p:nvSpPr>
          <p:spPr bwMode="auto">
            <a:xfrm>
              <a:off x="4718" y="7487"/>
              <a:ext cx="3313" cy="1659"/>
            </a:xfrm>
            <a:custGeom>
              <a:avLst/>
              <a:gdLst>
                <a:gd name="T0" fmla="*/ 379 w 379"/>
                <a:gd name="T1" fmla="*/ 190 h 190"/>
                <a:gd name="T2" fmla="*/ 0 w 379"/>
                <a:gd name="T3" fmla="*/ 190 h 190"/>
                <a:gd name="T4" fmla="*/ 0 w 379"/>
                <a:gd name="T5" fmla="*/ 160 h 190"/>
                <a:gd name="T6" fmla="*/ 101 w 379"/>
                <a:gd name="T7" fmla="*/ 56 h 190"/>
                <a:gd name="T8" fmla="*/ 143 w 379"/>
                <a:gd name="T9" fmla="*/ 98 h 190"/>
                <a:gd name="T10" fmla="*/ 237 w 379"/>
                <a:gd name="T11" fmla="*/ 0 h 190"/>
                <a:gd name="T12" fmla="*/ 379 w 379"/>
                <a:gd name="T13" fmla="*/ 146 h 190"/>
                <a:gd name="T14" fmla="*/ 379 w 379"/>
                <a:gd name="T15" fmla="*/ 190 h 190"/>
                <a:gd name="T16" fmla="*/ 12 w 379"/>
                <a:gd name="T17" fmla="*/ 178 h 190"/>
                <a:gd name="T18" fmla="*/ 365 w 379"/>
                <a:gd name="T19" fmla="*/ 178 h 190"/>
                <a:gd name="T20" fmla="*/ 365 w 379"/>
                <a:gd name="T21" fmla="*/ 150 h 190"/>
                <a:gd name="T22" fmla="*/ 237 w 379"/>
                <a:gd name="T23" fmla="*/ 20 h 190"/>
                <a:gd name="T24" fmla="*/ 143 w 379"/>
                <a:gd name="T25" fmla="*/ 116 h 190"/>
                <a:gd name="T26" fmla="*/ 101 w 379"/>
                <a:gd name="T27" fmla="*/ 74 h 190"/>
                <a:gd name="T28" fmla="*/ 12 w 379"/>
                <a:gd name="T29" fmla="*/ 164 h 190"/>
                <a:gd name="T30" fmla="*/ 12 w 379"/>
                <a:gd name="T31" fmla="*/ 1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9" h="190">
                  <a:moveTo>
                    <a:pt x="379" y="190"/>
                  </a:moveTo>
                  <a:lnTo>
                    <a:pt x="0" y="190"/>
                  </a:lnTo>
                  <a:lnTo>
                    <a:pt x="0" y="160"/>
                  </a:lnTo>
                  <a:lnTo>
                    <a:pt x="101" y="56"/>
                  </a:lnTo>
                  <a:lnTo>
                    <a:pt x="143" y="98"/>
                  </a:lnTo>
                  <a:lnTo>
                    <a:pt x="237" y="0"/>
                  </a:lnTo>
                  <a:lnTo>
                    <a:pt x="379" y="146"/>
                  </a:lnTo>
                  <a:lnTo>
                    <a:pt x="379" y="190"/>
                  </a:lnTo>
                  <a:close/>
                  <a:moveTo>
                    <a:pt x="12" y="178"/>
                  </a:moveTo>
                  <a:lnTo>
                    <a:pt x="365" y="178"/>
                  </a:lnTo>
                  <a:lnTo>
                    <a:pt x="365" y="150"/>
                  </a:lnTo>
                  <a:lnTo>
                    <a:pt x="237" y="20"/>
                  </a:lnTo>
                  <a:lnTo>
                    <a:pt x="143" y="116"/>
                  </a:lnTo>
                  <a:lnTo>
                    <a:pt x="101" y="74"/>
                  </a:lnTo>
                  <a:lnTo>
                    <a:pt x="12" y="164"/>
                  </a:lnTo>
                  <a:lnTo>
                    <a:pt x="12" y="1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成员介绍</a:t>
            </a:r>
            <a:r>
              <a:rPr lang="en-US" altLang="zh-CN" sz="4800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  <a:endParaRPr lang="en-US" altLang="zh-CN" sz="4800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229475" y="1927225"/>
            <a:ext cx="32969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项目负责人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冀佳璐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6096635" y="-36830"/>
            <a:ext cx="14605" cy="687705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018530" y="2111375"/>
            <a:ext cx="154305" cy="154305"/>
          </a:xfrm>
          <a:prstGeom prst="ellipse">
            <a:avLst/>
          </a:prstGeom>
          <a:solidFill>
            <a:srgbClr val="262626"/>
          </a:solidFill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18530" y="4099560"/>
            <a:ext cx="154305" cy="154305"/>
          </a:xfrm>
          <a:prstGeom prst="ellipse">
            <a:avLst/>
          </a:prstGeom>
          <a:solidFill>
            <a:srgbClr val="262626"/>
          </a:solidFill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3500000">
            <a:off x="6262370" y="2113915"/>
            <a:ext cx="149860" cy="14986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46545" y="366395"/>
            <a:ext cx="4064000" cy="43751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960235" y="588645"/>
            <a:ext cx="3436620" cy="5886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7790180" y="598170"/>
            <a:ext cx="1776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1F1F1F"/>
                </a:solidFill>
              </a:rPr>
              <a:t>许可</a:t>
            </a:r>
            <a:endParaRPr lang="zh-CN" altLang="en-US" sz="2800" b="1" dirty="0">
              <a:solidFill>
                <a:srgbClr val="1F1F1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13575" y="1511935"/>
            <a:ext cx="3329305" cy="304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1.目前是ACM校队成员、美国数学建模竞赛成员。具备较好的团队合作能力和沟通能力。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2.曾参加ACM暑期算法训练，熟练掌握C++、python、JavaScript语言；github重度用户，有优秀的算法能力。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3.大一综测排名专业第四，曾获得三好学生、优秀团员、校三等奖学金等荣誉。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52245" y="1511935"/>
            <a:ext cx="4064000" cy="493204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8100000" flipH="1">
            <a:off x="5768975" y="4102100"/>
            <a:ext cx="149860" cy="14986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765935" y="1718310"/>
            <a:ext cx="3436620" cy="588645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矩形 17"/>
          <p:cNvSpPr/>
          <p:nvPr>
            <p:custDataLst>
              <p:tags r:id="rId2"/>
            </p:custDataLst>
          </p:nvPr>
        </p:nvSpPr>
        <p:spPr>
          <a:xfrm>
            <a:off x="2595880" y="1746885"/>
            <a:ext cx="1776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chemeClr val="bg1"/>
                </a:solidFill>
              </a:rPr>
              <a:t>荆薇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9410" y="2388870"/>
            <a:ext cx="3709670" cy="392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1.参加多次ACM竞赛，曾获得ACM-CCPC秦皇岛站优胜奖。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2.曾获得北京市蓝桥杯C++A组二等奖，具备较好的算法研究和软件开发能力。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3.目前正在参与机器学习科研项目，负责视频完整性验证模块。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4.具有数字媒体学科背景，具备较好的网页布局能力和审美能力，可以支撑产品前端页面的技术实现。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5.掌握JQuery Mobile、python爬虫、图论，具备APP开发的技术基础，并有较强的信息检索能力、科研能力和团队协作能力。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9980" y="755015"/>
            <a:ext cx="9972040" cy="5347970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5gwsbjg248c58w83usl2rcxza"/>
          <p:cNvPicPr>
            <a:picLocks noChangeAspect="1"/>
          </p:cNvPicPr>
          <p:nvPr/>
        </p:nvPicPr>
        <p:blipFill>
          <a:blip r:embed="rId1"/>
          <a:srcRect l="31595" b="8573"/>
          <a:stretch>
            <a:fillRect/>
          </a:stretch>
        </p:blipFill>
        <p:spPr>
          <a:xfrm>
            <a:off x="528320" y="1157605"/>
            <a:ext cx="5886450" cy="39338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83225" y="1356360"/>
            <a:ext cx="6225540" cy="3402965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43090" y="2745740"/>
            <a:ext cx="4324985" cy="1329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本产品主要实现以下功能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: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1.信息综合，资源共享</a:t>
            </a:r>
            <a:endParaRPr lang="en-US" altLang="zh-CN" sz="1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2.独家定制，科学直观</a:t>
            </a:r>
            <a:endParaRPr lang="en-US" altLang="zh-CN" sz="1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3.融媒体传播，助力5G产业</a:t>
            </a:r>
            <a:endParaRPr lang="en-US" altLang="zh-CN" sz="1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PA_文本框 5"/>
          <p:cNvSpPr txBox="1"/>
          <p:nvPr>
            <p:custDataLst>
              <p:tags r:id="rId2"/>
            </p:custDataLst>
          </p:nvPr>
        </p:nvSpPr>
        <p:spPr>
          <a:xfrm>
            <a:off x="10008551" y="1727543"/>
            <a:ext cx="1520190" cy="75565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5G.O 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499225" y="2547620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u=2327306270,3748901203&amp;fm=26&amp;gp=0"/>
          <p:cNvPicPr>
            <a:picLocks noChangeAspect="1"/>
          </p:cNvPicPr>
          <p:nvPr/>
        </p:nvPicPr>
        <p:blipFill>
          <a:blip r:embed="rId3"/>
          <a:srcRect l="1713" t="11055" r="1982"/>
          <a:stretch>
            <a:fillRect/>
          </a:stretch>
        </p:blipFill>
        <p:spPr>
          <a:xfrm>
            <a:off x="4667885" y="4327525"/>
            <a:ext cx="3780155" cy="233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096000" y="-34925"/>
            <a:ext cx="0" cy="590042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018530" y="4138295"/>
            <a:ext cx="154305" cy="154305"/>
          </a:xfrm>
          <a:prstGeom prst="ellipse">
            <a:avLst/>
          </a:prstGeom>
          <a:solidFill>
            <a:srgbClr val="262626"/>
          </a:solidFill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28690" y="1951355"/>
            <a:ext cx="154305" cy="154305"/>
          </a:xfrm>
          <a:prstGeom prst="ellipse">
            <a:avLst/>
          </a:prstGeom>
          <a:solidFill>
            <a:srgbClr val="262626"/>
          </a:solidFill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3500000">
            <a:off x="6301740" y="1953895"/>
            <a:ext cx="149860" cy="14986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8100000" flipH="1">
            <a:off x="5759450" y="4140200"/>
            <a:ext cx="149860" cy="14986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651375" y="3714115"/>
            <a:ext cx="700405" cy="819785"/>
            <a:chOff x="9873" y="6148"/>
            <a:chExt cx="388" cy="454"/>
          </a:xfrm>
          <a:solidFill>
            <a:srgbClr val="262626"/>
          </a:solidFill>
        </p:grpSpPr>
        <p:sp>
          <p:nvSpPr>
            <p:cNvPr id="161" name="Freeform 347"/>
            <p:cNvSpPr/>
            <p:nvPr/>
          </p:nvSpPr>
          <p:spPr bwMode="auto">
            <a:xfrm>
              <a:off x="9873" y="6380"/>
              <a:ext cx="178" cy="223"/>
            </a:xfrm>
            <a:custGeom>
              <a:avLst/>
              <a:gdLst>
                <a:gd name="T0" fmla="*/ 65 w 72"/>
                <a:gd name="T1" fmla="*/ 26 h 90"/>
                <a:gd name="T2" fmla="*/ 70 w 72"/>
                <a:gd name="T3" fmla="*/ 15 h 90"/>
                <a:gd name="T4" fmla="*/ 71 w 72"/>
                <a:gd name="T5" fmla="*/ 13 h 90"/>
                <a:gd name="T6" fmla="*/ 69 w 72"/>
                <a:gd name="T7" fmla="*/ 12 h 90"/>
                <a:gd name="T8" fmla="*/ 48 w 72"/>
                <a:gd name="T9" fmla="*/ 1 h 90"/>
                <a:gd name="T10" fmla="*/ 46 w 72"/>
                <a:gd name="T11" fmla="*/ 1 h 90"/>
                <a:gd name="T12" fmla="*/ 0 w 72"/>
                <a:gd name="T13" fmla="*/ 88 h 90"/>
                <a:gd name="T14" fmla="*/ 1 w 72"/>
                <a:gd name="T15" fmla="*/ 90 h 90"/>
                <a:gd name="T16" fmla="*/ 2 w 72"/>
                <a:gd name="T17" fmla="*/ 90 h 90"/>
                <a:gd name="T18" fmla="*/ 61 w 72"/>
                <a:gd name="T19" fmla="*/ 90 h 90"/>
                <a:gd name="T20" fmla="*/ 63 w 72"/>
                <a:gd name="T21" fmla="*/ 89 h 90"/>
                <a:gd name="T22" fmla="*/ 72 w 72"/>
                <a:gd name="T23" fmla="*/ 40 h 90"/>
                <a:gd name="T24" fmla="*/ 71 w 72"/>
                <a:gd name="T25" fmla="*/ 38 h 90"/>
                <a:gd name="T26" fmla="*/ 65 w 72"/>
                <a:gd name="T27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90">
                  <a:moveTo>
                    <a:pt x="65" y="26"/>
                  </a:moveTo>
                  <a:cubicBezTo>
                    <a:pt x="65" y="22"/>
                    <a:pt x="67" y="18"/>
                    <a:pt x="70" y="15"/>
                  </a:cubicBezTo>
                  <a:cubicBezTo>
                    <a:pt x="71" y="15"/>
                    <a:pt x="71" y="14"/>
                    <a:pt x="71" y="13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1" y="10"/>
                    <a:pt x="54" y="6"/>
                    <a:pt x="48" y="1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18" y="15"/>
                    <a:pt x="1" y="48"/>
                    <a:pt x="0" y="88"/>
                  </a:cubicBezTo>
                  <a:cubicBezTo>
                    <a:pt x="0" y="89"/>
                    <a:pt x="0" y="89"/>
                    <a:pt x="1" y="90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2" y="90"/>
                    <a:pt x="63" y="90"/>
                    <a:pt x="63" y="89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9"/>
                    <a:pt x="71" y="39"/>
                    <a:pt x="71" y="38"/>
                  </a:cubicBezTo>
                  <a:cubicBezTo>
                    <a:pt x="67" y="35"/>
                    <a:pt x="65" y="31"/>
                    <a:pt x="6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48"/>
            <p:cNvSpPr/>
            <p:nvPr/>
          </p:nvSpPr>
          <p:spPr bwMode="auto">
            <a:xfrm>
              <a:off x="10083" y="6380"/>
              <a:ext cx="178" cy="223"/>
            </a:xfrm>
            <a:custGeom>
              <a:avLst/>
              <a:gdLst>
                <a:gd name="T0" fmla="*/ 26 w 72"/>
                <a:gd name="T1" fmla="*/ 1 h 90"/>
                <a:gd name="T2" fmla="*/ 24 w 72"/>
                <a:gd name="T3" fmla="*/ 1 h 90"/>
                <a:gd name="T4" fmla="*/ 3 w 72"/>
                <a:gd name="T5" fmla="*/ 12 h 90"/>
                <a:gd name="T6" fmla="*/ 1 w 72"/>
                <a:gd name="T7" fmla="*/ 13 h 90"/>
                <a:gd name="T8" fmla="*/ 2 w 72"/>
                <a:gd name="T9" fmla="*/ 15 h 90"/>
                <a:gd name="T10" fmla="*/ 7 w 72"/>
                <a:gd name="T11" fmla="*/ 26 h 90"/>
                <a:gd name="T12" fmla="*/ 1 w 72"/>
                <a:gd name="T13" fmla="*/ 38 h 90"/>
                <a:gd name="T14" fmla="*/ 0 w 72"/>
                <a:gd name="T15" fmla="*/ 40 h 90"/>
                <a:gd name="T16" fmla="*/ 9 w 72"/>
                <a:gd name="T17" fmla="*/ 89 h 90"/>
                <a:gd name="T18" fmla="*/ 11 w 72"/>
                <a:gd name="T19" fmla="*/ 90 h 90"/>
                <a:gd name="T20" fmla="*/ 70 w 72"/>
                <a:gd name="T21" fmla="*/ 90 h 90"/>
                <a:gd name="T22" fmla="*/ 71 w 72"/>
                <a:gd name="T23" fmla="*/ 90 h 90"/>
                <a:gd name="T24" fmla="*/ 72 w 72"/>
                <a:gd name="T25" fmla="*/ 88 h 90"/>
                <a:gd name="T26" fmla="*/ 26 w 72"/>
                <a:gd name="T27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90">
                  <a:moveTo>
                    <a:pt x="26" y="1"/>
                  </a:moveTo>
                  <a:cubicBezTo>
                    <a:pt x="26" y="0"/>
                    <a:pt x="25" y="0"/>
                    <a:pt x="24" y="1"/>
                  </a:cubicBezTo>
                  <a:cubicBezTo>
                    <a:pt x="18" y="6"/>
                    <a:pt x="11" y="10"/>
                    <a:pt x="3" y="12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1" y="14"/>
                    <a:pt x="1" y="15"/>
                    <a:pt x="2" y="15"/>
                  </a:cubicBezTo>
                  <a:cubicBezTo>
                    <a:pt x="5" y="18"/>
                    <a:pt x="7" y="22"/>
                    <a:pt x="7" y="26"/>
                  </a:cubicBezTo>
                  <a:cubicBezTo>
                    <a:pt x="7" y="31"/>
                    <a:pt x="5" y="35"/>
                    <a:pt x="1" y="38"/>
                  </a:cubicBezTo>
                  <a:cubicBezTo>
                    <a:pt x="1" y="38"/>
                    <a:pt x="0" y="39"/>
                    <a:pt x="0" y="4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90"/>
                    <a:pt x="10" y="90"/>
                    <a:pt x="11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0" y="90"/>
                    <a:pt x="71" y="90"/>
                    <a:pt x="71" y="90"/>
                  </a:cubicBezTo>
                  <a:cubicBezTo>
                    <a:pt x="72" y="89"/>
                    <a:pt x="72" y="89"/>
                    <a:pt x="72" y="88"/>
                  </a:cubicBezTo>
                  <a:cubicBezTo>
                    <a:pt x="71" y="48"/>
                    <a:pt x="54" y="15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49"/>
            <p:cNvSpPr>
              <a:spLocks noEditPoints="1"/>
            </p:cNvSpPr>
            <p:nvPr/>
          </p:nvSpPr>
          <p:spPr bwMode="auto">
            <a:xfrm>
              <a:off x="9953" y="6148"/>
              <a:ext cx="228" cy="235"/>
            </a:xfrm>
            <a:custGeom>
              <a:avLst/>
              <a:gdLst>
                <a:gd name="T0" fmla="*/ 92 w 92"/>
                <a:gd name="T1" fmla="*/ 48 h 95"/>
                <a:gd name="T2" fmla="*/ 46 w 92"/>
                <a:gd name="T3" fmla="*/ 0 h 95"/>
                <a:gd name="T4" fmla="*/ 10 w 92"/>
                <a:gd name="T5" fmla="*/ 19 h 95"/>
                <a:gd name="T6" fmla="*/ 9 w 92"/>
                <a:gd name="T7" fmla="*/ 19 h 95"/>
                <a:gd name="T8" fmla="*/ 8 w 92"/>
                <a:gd name="T9" fmla="*/ 21 h 95"/>
                <a:gd name="T10" fmla="*/ 0 w 92"/>
                <a:gd name="T11" fmla="*/ 48 h 95"/>
                <a:gd name="T12" fmla="*/ 46 w 92"/>
                <a:gd name="T13" fmla="*/ 95 h 95"/>
                <a:gd name="T14" fmla="*/ 92 w 92"/>
                <a:gd name="T15" fmla="*/ 48 h 95"/>
                <a:gd name="T16" fmla="*/ 46 w 92"/>
                <a:gd name="T17" fmla="*/ 10 h 95"/>
                <a:gd name="T18" fmla="*/ 66 w 92"/>
                <a:gd name="T19" fmla="*/ 17 h 95"/>
                <a:gd name="T20" fmla="*/ 44 w 92"/>
                <a:gd name="T21" fmla="*/ 25 h 95"/>
                <a:gd name="T22" fmla="*/ 20 w 92"/>
                <a:gd name="T23" fmla="*/ 22 h 95"/>
                <a:gd name="T24" fmla="*/ 46 w 92"/>
                <a:gd name="T25" fmla="*/ 10 h 95"/>
                <a:gd name="T26" fmla="*/ 46 w 92"/>
                <a:gd name="T27" fmla="*/ 85 h 95"/>
                <a:gd name="T28" fmla="*/ 10 w 92"/>
                <a:gd name="T29" fmla="*/ 48 h 95"/>
                <a:gd name="T30" fmla="*/ 15 w 92"/>
                <a:gd name="T31" fmla="*/ 29 h 95"/>
                <a:gd name="T32" fmla="*/ 35 w 92"/>
                <a:gd name="T33" fmla="*/ 35 h 95"/>
                <a:gd name="T34" fmla="*/ 48 w 92"/>
                <a:gd name="T35" fmla="*/ 32 h 95"/>
                <a:gd name="T36" fmla="*/ 75 w 92"/>
                <a:gd name="T37" fmla="*/ 26 h 95"/>
                <a:gd name="T38" fmla="*/ 76 w 92"/>
                <a:gd name="T39" fmla="*/ 26 h 95"/>
                <a:gd name="T40" fmla="*/ 82 w 92"/>
                <a:gd name="T41" fmla="*/ 48 h 95"/>
                <a:gd name="T42" fmla="*/ 46 w 92"/>
                <a:gd name="T43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95">
                  <a:moveTo>
                    <a:pt x="92" y="48"/>
                  </a:moveTo>
                  <a:cubicBezTo>
                    <a:pt x="92" y="22"/>
                    <a:pt x="71" y="0"/>
                    <a:pt x="46" y="0"/>
                  </a:cubicBezTo>
                  <a:cubicBezTo>
                    <a:pt x="31" y="0"/>
                    <a:pt x="18" y="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8" y="20"/>
                    <a:pt x="8" y="21"/>
                  </a:cubicBezTo>
                  <a:cubicBezTo>
                    <a:pt x="3" y="28"/>
                    <a:pt x="0" y="38"/>
                    <a:pt x="0" y="48"/>
                  </a:cubicBezTo>
                  <a:cubicBezTo>
                    <a:pt x="0" y="73"/>
                    <a:pt x="21" y="95"/>
                    <a:pt x="46" y="95"/>
                  </a:cubicBezTo>
                  <a:cubicBezTo>
                    <a:pt x="71" y="95"/>
                    <a:pt x="92" y="73"/>
                    <a:pt x="92" y="48"/>
                  </a:cubicBezTo>
                  <a:close/>
                  <a:moveTo>
                    <a:pt x="46" y="10"/>
                  </a:moveTo>
                  <a:cubicBezTo>
                    <a:pt x="53" y="10"/>
                    <a:pt x="60" y="13"/>
                    <a:pt x="66" y="17"/>
                  </a:cubicBezTo>
                  <a:cubicBezTo>
                    <a:pt x="60" y="17"/>
                    <a:pt x="54" y="20"/>
                    <a:pt x="44" y="25"/>
                  </a:cubicBezTo>
                  <a:cubicBezTo>
                    <a:pt x="35" y="30"/>
                    <a:pt x="25" y="26"/>
                    <a:pt x="20" y="22"/>
                  </a:cubicBezTo>
                  <a:cubicBezTo>
                    <a:pt x="26" y="15"/>
                    <a:pt x="36" y="10"/>
                    <a:pt x="46" y="10"/>
                  </a:cubicBezTo>
                  <a:close/>
                  <a:moveTo>
                    <a:pt x="46" y="85"/>
                  </a:moveTo>
                  <a:cubicBezTo>
                    <a:pt x="26" y="85"/>
                    <a:pt x="10" y="68"/>
                    <a:pt x="10" y="48"/>
                  </a:cubicBezTo>
                  <a:cubicBezTo>
                    <a:pt x="10" y="41"/>
                    <a:pt x="12" y="34"/>
                    <a:pt x="15" y="29"/>
                  </a:cubicBezTo>
                  <a:cubicBezTo>
                    <a:pt x="20" y="32"/>
                    <a:pt x="27" y="35"/>
                    <a:pt x="35" y="35"/>
                  </a:cubicBezTo>
                  <a:cubicBezTo>
                    <a:pt x="39" y="35"/>
                    <a:pt x="44" y="34"/>
                    <a:pt x="48" y="32"/>
                  </a:cubicBezTo>
                  <a:cubicBezTo>
                    <a:pt x="65" y="23"/>
                    <a:pt x="68" y="23"/>
                    <a:pt x="75" y="26"/>
                  </a:cubicBezTo>
                  <a:cubicBezTo>
                    <a:pt x="75" y="26"/>
                    <a:pt x="75" y="26"/>
                    <a:pt x="76" y="26"/>
                  </a:cubicBezTo>
                  <a:cubicBezTo>
                    <a:pt x="80" y="32"/>
                    <a:pt x="82" y="40"/>
                    <a:pt x="82" y="48"/>
                  </a:cubicBezTo>
                  <a:cubicBezTo>
                    <a:pt x="82" y="68"/>
                    <a:pt x="66" y="85"/>
                    <a:pt x="4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矩形标注 6"/>
          <p:cNvSpPr/>
          <p:nvPr/>
        </p:nvSpPr>
        <p:spPr>
          <a:xfrm>
            <a:off x="443865" y="2134870"/>
            <a:ext cx="3760470" cy="3976370"/>
          </a:xfrm>
          <a:prstGeom prst="wedgeRectCallout">
            <a:avLst>
              <a:gd name="adj1" fmla="val 58696"/>
              <a:gd name="adj2" fmla="val 9354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33260" y="2056130"/>
            <a:ext cx="3937635" cy="2745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1.曾参与Arduino开发实践、金工实习、电子工艺实习，有较强的实践能力和编程能力。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2.具备通信技术的学科背景，对5G技术有较深入的认识和浓厚的兴趣，能够支撑5G相关数据的筛选和数据库管理。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3.在大一综合测评中获得“校三等奖”奖学金和“三好学生”称号，具备较强的学习能力。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3380" y="1048385"/>
            <a:ext cx="4556125" cy="3941445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7283450" y="1334135"/>
            <a:ext cx="3436620" cy="588645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62315" y="1400810"/>
            <a:ext cx="1279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bg1"/>
                </a:solidFill>
              </a:rPr>
              <a:t>杜乔霓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8015" y="2471420"/>
            <a:ext cx="3436620" cy="5886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1457960" y="2480945"/>
            <a:ext cx="1776730" cy="5219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zh-CN" altLang="en-US" sz="2800" b="1" dirty="0">
                <a:solidFill>
                  <a:srgbClr val="1F1F1F"/>
                </a:solidFill>
              </a:rPr>
              <a:t>徐艳</a:t>
            </a:r>
            <a:endParaRPr lang="zh-CN" altLang="en-US" sz="2800" b="1" dirty="0">
              <a:solidFill>
                <a:srgbClr val="1F1F1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3085" y="3347720"/>
            <a:ext cx="35115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</a:rPr>
              <a:t>1.曾参与《社会互动下中老年人微信健康文章阅读与传播行为研究》社会调查，具备科学调研能力和社会学基础，能够支撑项目的数据分析模块。</a:t>
            </a:r>
            <a:endParaRPr lang="zh-CN" altLang="en-US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2.担任校电视台责编和“冰点”主编，文字功底突出，逻辑思维较强，能够支撑项目文案部分的实现。</a:t>
            </a:r>
            <a:endParaRPr lang="zh-CN" altLang="en-US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有校媒实践经验，曾参与制作多个数据新闻，在数据可视化呈现方面有一定的知识积累。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5gwsbjg248c58w83usl2rcxza"/>
          <p:cNvPicPr>
            <a:picLocks noChangeAspect="1"/>
          </p:cNvPicPr>
          <p:nvPr/>
        </p:nvPicPr>
        <p:blipFill>
          <a:blip r:embed="rId1"/>
          <a:srcRect l="18951" b="8384"/>
          <a:stretch>
            <a:fillRect/>
          </a:stretch>
        </p:blipFill>
        <p:spPr>
          <a:xfrm>
            <a:off x="25400" y="635"/>
            <a:ext cx="12166600" cy="687641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943350" y="1276350"/>
            <a:ext cx="4305300" cy="4305300"/>
          </a:xfrm>
          <a:prstGeom prst="ellipse">
            <a:avLst/>
          </a:prstGeom>
          <a:solidFill>
            <a:srgbClr val="26262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50995" y="1483995"/>
            <a:ext cx="3890010" cy="3890010"/>
          </a:xfrm>
          <a:prstGeom prst="ellipse">
            <a:avLst/>
          </a:prstGeom>
          <a:solidFill>
            <a:srgbClr val="262626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2"/>
            </p:custDataLst>
          </p:nvPr>
        </p:nvSpPr>
        <p:spPr>
          <a:xfrm>
            <a:off x="4532629" y="2694648"/>
            <a:ext cx="3129280" cy="144780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800" b="1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谢谢观看</a:t>
            </a:r>
            <a:endParaRPr lang="zh-CN" altLang="en-US" sz="5800" b="1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	——5G.O</a:t>
            </a:r>
            <a:endParaRPr lang="en-US" altLang="zh-CN" sz="4000" b="1" dirty="0">
              <a:solidFill>
                <a:schemeClr val="bg1"/>
              </a:solidFill>
              <a:effectLst/>
              <a:latin typeface="Times New Roman" panose="0202060305040502030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612515" y="946150"/>
            <a:ext cx="4966335" cy="4966335"/>
          </a:xfrm>
          <a:prstGeom prst="ellipse">
            <a:avLst/>
          </a:prstGeom>
          <a:noFill/>
          <a:ln>
            <a:gradFill>
              <a:gsLst>
                <a:gs pos="74000">
                  <a:srgbClr val="262626"/>
                </a:gs>
                <a:gs pos="0">
                  <a:srgbClr val="262626">
                    <a:alpha val="0"/>
                  </a:srgbClr>
                </a:gs>
                <a:gs pos="100000">
                  <a:srgbClr val="262626"/>
                </a:gs>
              </a:gsLst>
              <a:lin ang="135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943350" y="4485005"/>
            <a:ext cx="995680" cy="10033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319010" y="1344295"/>
            <a:ext cx="1141095" cy="1143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990715" y="1602740"/>
            <a:ext cx="619125" cy="62420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9030" y="4401185"/>
            <a:ext cx="619125" cy="62420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gwsbjg248c58w83usl2rcxza"/>
          <p:cNvPicPr>
            <a:picLocks noChangeAspect="1"/>
          </p:cNvPicPr>
          <p:nvPr/>
        </p:nvPicPr>
        <p:blipFill>
          <a:blip r:embed="rId1"/>
          <a:srcRect l="33845" t="12058" r="28655" b="12942"/>
          <a:stretch>
            <a:fillRect/>
          </a:stretch>
        </p:blipFill>
        <p:spPr>
          <a:xfrm>
            <a:off x="989330" y="1882775"/>
            <a:ext cx="3771900" cy="3771900"/>
          </a:xfrm>
          <a:prstGeom prst="ellipse">
            <a:avLst/>
          </a:prstGeom>
        </p:spPr>
      </p:pic>
      <p:sp>
        <p:nvSpPr>
          <p:cNvPr id="21509" name="椭圆 52"/>
          <p:cNvSpPr>
            <a:spLocks noChangeArrowheads="1"/>
          </p:cNvSpPr>
          <p:nvPr/>
        </p:nvSpPr>
        <p:spPr bwMode="auto">
          <a:xfrm>
            <a:off x="3976370" y="5409883"/>
            <a:ext cx="923925" cy="92392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0" name="椭圆 53"/>
          <p:cNvSpPr>
            <a:spLocks noChangeArrowheads="1"/>
          </p:cNvSpPr>
          <p:nvPr/>
        </p:nvSpPr>
        <p:spPr bwMode="auto">
          <a:xfrm>
            <a:off x="3605530" y="1146175"/>
            <a:ext cx="631825" cy="631825"/>
          </a:xfrm>
          <a:prstGeom prst="ellipse">
            <a:avLst/>
          </a:prstGeom>
          <a:solidFill>
            <a:srgbClr val="FFFFFF"/>
          </a:solidFill>
          <a:ln w="6350">
            <a:solidFill>
              <a:srgbClr val="262626">
                <a:alpha val="50195"/>
              </a:srgbClr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4" name="椭圆 58"/>
          <p:cNvSpPr>
            <a:spLocks noChangeArrowheads="1"/>
          </p:cNvSpPr>
          <p:nvPr/>
        </p:nvSpPr>
        <p:spPr bwMode="auto">
          <a:xfrm>
            <a:off x="5071110" y="1689418"/>
            <a:ext cx="1012825" cy="1012825"/>
          </a:xfrm>
          <a:prstGeom prst="ellipse">
            <a:avLst/>
          </a:prstGeom>
          <a:solidFill>
            <a:srgbClr val="262626"/>
          </a:solidFill>
          <a:ln w="6350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1515" name="组合 59"/>
          <p:cNvGrpSpPr/>
          <p:nvPr/>
        </p:nvGrpSpPr>
        <p:grpSpPr bwMode="auto">
          <a:xfrm>
            <a:off x="5328285" y="2013903"/>
            <a:ext cx="498475" cy="477837"/>
            <a:chOff x="0" y="0"/>
            <a:chExt cx="2438400" cy="2332038"/>
          </a:xfrm>
          <a:solidFill>
            <a:schemeClr val="bg1"/>
          </a:solidFill>
        </p:grpSpPr>
        <p:sp>
          <p:nvSpPr>
            <p:cNvPr id="21519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0" name="任意多边形 61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7" name="椭圆 15"/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>
            <a:solidFill>
              <a:srgbClr val="FFFFFF">
                <a:alpha val="75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1165" y="3345180"/>
            <a:ext cx="6242685" cy="284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[1]胡金泉.5G系统的关键技术及其国内外发展现状[J].电信快报,2017(01):10-14.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[2]高芳,赵志耘,张旭,赵蕴华.全球5G发展现状概览[J].全球科技经济瞭望,2014,29(07):59-67.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endParaRPr lang="zh-CN" altLang="en-US" sz="1600" dirty="0">
              <a:solidFill>
                <a:srgbClr val="262626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dirty="0">
                <a:solidFill>
                  <a:srgbClr val="262626"/>
                </a:solidFill>
                <a:sym typeface="+mn-ea"/>
              </a:rPr>
              <a:t>[3]凤凰网科技.中国互联网协会理事长、中国工程院院士邬贺铨演讲：5G技术与应用[EB/OL].：爱奇艺，2020-2-19.</a:t>
            </a:r>
            <a:endParaRPr lang="zh-CN" altLang="en-US" sz="1600" dirty="0">
              <a:solidFill>
                <a:srgbClr val="262626"/>
              </a:solidFill>
              <a:sym typeface="+mn-ea"/>
            </a:endParaRPr>
          </a:p>
        </p:txBody>
      </p:sp>
      <p:sp>
        <p:nvSpPr>
          <p:cNvPr id="18" name="PA_矩形 17"/>
          <p:cNvSpPr/>
          <p:nvPr>
            <p:custDataLst>
              <p:tags r:id="rId2"/>
            </p:custDataLst>
          </p:nvPr>
        </p:nvSpPr>
        <p:spPr>
          <a:xfrm>
            <a:off x="6785610" y="2388235"/>
            <a:ext cx="375475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4000" b="1" dirty="0">
                <a:solidFill>
                  <a:srgbClr val="262626"/>
                </a:solidFill>
              </a:rPr>
              <a:t>参考资料</a:t>
            </a:r>
            <a:endParaRPr lang="zh-CN" altLang="en-US" sz="4000" b="1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42950" y="2595880"/>
            <a:ext cx="6225540" cy="3402965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14945" y="506730"/>
            <a:ext cx="4032250" cy="354774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032115" y="628015"/>
            <a:ext cx="249809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b="1">
                <a:solidFill>
                  <a:srgbClr val="262626"/>
                </a:solidFill>
              </a:rPr>
              <a:t>03 </a:t>
            </a:r>
            <a:r>
              <a:rPr lang="zh-CN" altLang="en-US" sz="3000" b="1">
                <a:solidFill>
                  <a:srgbClr val="262626"/>
                </a:solidFill>
              </a:rPr>
              <a:t>项目背景</a:t>
            </a:r>
            <a:endParaRPr lang="en-US" altLang="zh-CN" sz="3000">
              <a:solidFill>
                <a:srgbClr val="262626"/>
              </a:solidFill>
            </a:endParaRPr>
          </a:p>
        </p:txBody>
      </p:sp>
      <p:sp>
        <p:nvSpPr>
          <p:cNvPr id="4" name="梯形 3"/>
          <p:cNvSpPr/>
          <p:nvPr/>
        </p:nvSpPr>
        <p:spPr>
          <a:xfrm flipV="1">
            <a:off x="647700" y="2207895"/>
            <a:ext cx="3801110" cy="1149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55675" y="3302000"/>
            <a:ext cx="31838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“5G商用”时代的开始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以</a:t>
            </a:r>
            <a:r>
              <a:rPr lang="en-US" altLang="zh-CN">
                <a:solidFill>
                  <a:schemeClr val="bg1"/>
                </a:solidFill>
              </a:rPr>
              <a:t>5G</a:t>
            </a:r>
            <a:r>
              <a:rPr lang="zh-CN" altLang="en-US">
                <a:solidFill>
                  <a:schemeClr val="bg1"/>
                </a:solidFill>
              </a:rPr>
              <a:t>为首的“新基建”建设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383790" y="3850005"/>
            <a:ext cx="328295" cy="65659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5gwsbjg248c58w83usl2rcxza"/>
          <p:cNvPicPr>
            <a:picLocks noChangeAspect="1"/>
          </p:cNvPicPr>
          <p:nvPr/>
        </p:nvPicPr>
        <p:blipFill>
          <a:blip r:embed="rId1"/>
          <a:srcRect l="31824" b="9003"/>
          <a:stretch>
            <a:fillRect/>
          </a:stretch>
        </p:blipFill>
        <p:spPr>
          <a:xfrm>
            <a:off x="4330065" y="1511935"/>
            <a:ext cx="7037070" cy="4696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950" y="1682115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/>
              <a:t>国家政策</a:t>
            </a:r>
            <a:endParaRPr lang="zh-CN" altLang="en-US" sz="2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58265" y="251460"/>
            <a:ext cx="3515360" cy="354774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794000" y="1135380"/>
            <a:ext cx="2703830" cy="322072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626235" y="186055"/>
            <a:ext cx="267335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b="1">
                <a:solidFill>
                  <a:srgbClr val="262626"/>
                </a:solidFill>
              </a:rPr>
              <a:t>03 </a:t>
            </a:r>
            <a:r>
              <a:rPr lang="zh-CN" altLang="en-US" sz="3000" b="1">
                <a:solidFill>
                  <a:srgbClr val="262626"/>
                </a:solidFill>
              </a:rPr>
              <a:t>项目背景</a:t>
            </a:r>
            <a:endParaRPr lang="en-US" altLang="zh-CN" sz="3000">
              <a:solidFill>
                <a:srgbClr val="262626"/>
              </a:solidFill>
            </a:endParaRPr>
          </a:p>
        </p:txBody>
      </p:sp>
      <p:pic>
        <p:nvPicPr>
          <p:cNvPr id="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06370"/>
            <a:ext cx="12192000" cy="41516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029585" y="1486535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chemeClr val="bg1"/>
                </a:solidFill>
              </a:rPr>
              <a:t>国内外发展动态</a:t>
            </a:r>
            <a:endParaRPr lang="zh-CN" altLang="en-US" sz="22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72530" y="1199515"/>
            <a:ext cx="5443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产业界现况</a:t>
            </a:r>
            <a:endParaRPr lang="zh-CN" altLang="en-US" b="1"/>
          </a:p>
          <a:p>
            <a:r>
              <a:rPr lang="zh-CN" altLang="en-US"/>
              <a:t>《5G消息白皮书》于2020年4月3日发布，宣布推出全新的信息交互服务——“5G消息”和生态建设构想，意味着我国基础短信时代步入5G消息(RCS业务)时代。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gwsbjg248c58w83usl2rcxza"/>
          <p:cNvPicPr>
            <a:picLocks noChangeAspect="1"/>
          </p:cNvPicPr>
          <p:nvPr/>
        </p:nvPicPr>
        <p:blipFill>
          <a:blip r:embed="rId1"/>
          <a:srcRect l="63750"/>
          <a:stretch>
            <a:fillRect/>
          </a:stretch>
        </p:blipFill>
        <p:spPr>
          <a:xfrm>
            <a:off x="9135110" y="1865630"/>
            <a:ext cx="2330450" cy="3215005"/>
          </a:xfrm>
          <a:prstGeom prst="rect">
            <a:avLst/>
          </a:prstGeom>
        </p:spPr>
      </p:pic>
      <p:pic>
        <p:nvPicPr>
          <p:cNvPr id="8" name="图片 7" descr="5gwsbjg248c58w83usl2rcxza"/>
          <p:cNvPicPr>
            <a:picLocks noChangeAspect="1"/>
          </p:cNvPicPr>
          <p:nvPr/>
        </p:nvPicPr>
        <p:blipFill>
          <a:blip r:embed="rId1"/>
          <a:srcRect l="5235" t="296" r="39816" b="-296"/>
          <a:stretch>
            <a:fillRect/>
          </a:stretch>
        </p:blipFill>
        <p:spPr>
          <a:xfrm>
            <a:off x="795020" y="1865630"/>
            <a:ext cx="3532505" cy="3214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7732" y="1865499"/>
            <a:ext cx="4397260" cy="320511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05985" y="2910840"/>
            <a:ext cx="40411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②我国5G技术研究一线专家邬贺铨、陈俊亮等人的学术会议、最新科研成果实时跟进；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05350" y="2028825"/>
            <a:ext cx="40411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①全球研究5G的顶尖学术机构实时跟进5G最新研究成果；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6615" y="864235"/>
            <a:ext cx="34093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 dirty="0">
                <a:solidFill>
                  <a:srgbClr val="262626"/>
                </a:solidFill>
                <a:sym typeface="+mn-ea"/>
              </a:rPr>
              <a:t>04 </a:t>
            </a:r>
            <a:r>
              <a:rPr lang="zh-CN" altLang="en-US" sz="3000" b="1" dirty="0">
                <a:solidFill>
                  <a:srgbClr val="262626"/>
                </a:solidFill>
                <a:sym typeface="+mn-ea"/>
              </a:rPr>
              <a:t>学术界现况</a:t>
            </a:r>
            <a:endParaRPr lang="zh-CN" altLang="en-US" sz="3000" b="1"/>
          </a:p>
        </p:txBody>
      </p:sp>
      <p:sp>
        <p:nvSpPr>
          <p:cNvPr id="43" name="梯形 42"/>
          <p:cNvSpPr/>
          <p:nvPr/>
        </p:nvSpPr>
        <p:spPr>
          <a:xfrm flipV="1">
            <a:off x="814070" y="1524635"/>
            <a:ext cx="3801110" cy="1149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05985" y="4038600"/>
            <a:ext cx="3991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</a:rPr>
              <a:t>③加快技术创新的同时，全球专家正共同克服标准、网络、安全、生产等深层次瓶颈制约。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timg (5)"/>
          <p:cNvPicPr>
            <a:picLocks noChangeAspect="1"/>
          </p:cNvPicPr>
          <p:nvPr/>
        </p:nvPicPr>
        <p:blipFill>
          <a:blip r:embed="rId1"/>
          <a:srcRect t="14414"/>
          <a:stretch>
            <a:fillRect/>
          </a:stretch>
        </p:blipFill>
        <p:spPr>
          <a:xfrm flipH="1">
            <a:off x="6061710" y="3422015"/>
            <a:ext cx="6130290" cy="3435985"/>
          </a:xfrm>
          <a:prstGeom prst="rect">
            <a:avLst/>
          </a:prstGeom>
        </p:spPr>
      </p:pic>
      <p:pic>
        <p:nvPicPr>
          <p:cNvPr id="4" name="图片 3" descr="5gwsbjg248c58w83usl2rcxza"/>
          <p:cNvPicPr>
            <a:picLocks noChangeAspect="1"/>
          </p:cNvPicPr>
          <p:nvPr/>
        </p:nvPicPr>
        <p:blipFill>
          <a:blip r:embed="rId2"/>
          <a:srcRect l="20789" b="9217"/>
          <a:stretch>
            <a:fillRect/>
          </a:stretch>
        </p:blipFill>
        <p:spPr>
          <a:xfrm>
            <a:off x="0" y="0"/>
            <a:ext cx="6062345" cy="34226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150" y="1981200"/>
            <a:ext cx="1718310" cy="2896235"/>
          </a:xfrm>
          <a:prstGeom prst="rect">
            <a:avLst/>
          </a:prstGeom>
          <a:noFill/>
          <a:ln w="25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60450" y="3790950"/>
            <a:ext cx="1235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+mn-ea"/>
                <a:ea typeface="华文行楷" panose="02010800040101010101" charset="-122"/>
              </a:rPr>
              <a:t>01</a:t>
            </a:r>
            <a:endParaRPr lang="en-US" altLang="zh-CN" sz="5400" b="1" dirty="0">
              <a:latin typeface="+mn-ea"/>
              <a:ea typeface="华文行楷" panose="02010800040101010101" charset="-122"/>
            </a:endParaRPr>
          </a:p>
        </p:txBody>
      </p:sp>
      <p:sp>
        <p:nvSpPr>
          <p:cNvPr id="12" name="PA_矩形 17"/>
          <p:cNvSpPr/>
          <p:nvPr>
            <p:custDataLst>
              <p:tags r:id="rId3"/>
            </p:custDataLst>
          </p:nvPr>
        </p:nvSpPr>
        <p:spPr>
          <a:xfrm>
            <a:off x="6349365" y="941705"/>
            <a:ext cx="56229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1865" b="1" dirty="0">
                <a:solidFill>
                  <a:srgbClr val="1F1F1F"/>
                </a:solidFill>
              </a:rPr>
              <a:t>在探索未来的同时，已开发的应用产品也在加紧技术创新。如5G手机产业，预计今年会推出千元手机，在数量和质量上都更加“友好”。</a:t>
            </a:r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55480" y="1980565"/>
            <a:ext cx="1718310" cy="2896235"/>
          </a:xfrm>
          <a:prstGeom prst="rect">
            <a:avLst/>
          </a:prstGeom>
          <a:noFill/>
          <a:ln w="25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796780" y="2275205"/>
            <a:ext cx="1235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+mn-ea"/>
                <a:ea typeface="华文行楷" panose="02010800040101010101" charset="-122"/>
              </a:rPr>
              <a:t>02</a:t>
            </a:r>
            <a:endParaRPr lang="en-US" altLang="zh-CN" sz="5400" b="1" dirty="0">
              <a:latin typeface="+mn-ea"/>
              <a:ea typeface="华文行楷" panose="02010800040101010101" charset="-122"/>
            </a:endParaRPr>
          </a:p>
        </p:txBody>
      </p:sp>
      <p:sp>
        <p:nvSpPr>
          <p:cNvPr id="19" name="PA_矩形 17"/>
          <p:cNvSpPr/>
          <p:nvPr>
            <p:custDataLst>
              <p:tags r:id="rId4"/>
            </p:custDataLst>
          </p:nvPr>
        </p:nvSpPr>
        <p:spPr>
          <a:xfrm>
            <a:off x="2878455" y="4478655"/>
            <a:ext cx="2668905" cy="152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l">
              <a:buFont typeface="Arial" panose="020B0604020202020204" pitchFamily="34" charset="0"/>
              <a:buNone/>
            </a:pPr>
            <a:r>
              <a:rPr lang="zh-CN" altLang="en-US" sz="1865" b="1" dirty="0">
                <a:solidFill>
                  <a:srgbClr val="1F1F1F"/>
                </a:solidFill>
              </a:rPr>
              <a:t>已有应用场景：</a:t>
            </a:r>
            <a:endParaRPr lang="en-US" altLang="zh-CN" sz="1865" b="1" dirty="0">
              <a:solidFill>
                <a:srgbClr val="1F1F1F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1F1F1F"/>
                </a:solidFill>
              </a:rPr>
              <a:t>自动驾驶</a:t>
            </a:r>
            <a:endParaRPr lang="en-US" altLang="zh-CN" sz="1865" b="1" dirty="0">
              <a:solidFill>
                <a:srgbClr val="1F1F1F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1F1F1F"/>
                </a:solidFill>
              </a:rPr>
              <a:t>5G+8K超高清视频</a:t>
            </a:r>
            <a:endParaRPr lang="en-US" altLang="zh-CN" sz="1865" b="1" dirty="0">
              <a:solidFill>
                <a:srgbClr val="1F1F1F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1F1F1F"/>
                </a:solidFill>
              </a:rPr>
              <a:t>智慧医疗</a:t>
            </a:r>
            <a:endParaRPr lang="en-US" altLang="zh-CN" sz="1865" b="1" dirty="0">
              <a:solidFill>
                <a:srgbClr val="1F1F1F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1F1F1F"/>
                </a:solidFill>
              </a:rPr>
              <a:t>智能制造</a:t>
            </a:r>
            <a:endParaRPr lang="en-US" altLang="zh-CN" sz="1865" b="1" dirty="0">
              <a:solidFill>
                <a:srgbClr val="1F1F1F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015095" y="258445"/>
            <a:ext cx="26384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 dirty="0">
                <a:solidFill>
                  <a:srgbClr val="262626"/>
                </a:solidFill>
                <a:sym typeface="+mn-ea"/>
              </a:rPr>
              <a:t>05 </a:t>
            </a:r>
            <a:r>
              <a:rPr lang="zh-CN" altLang="en-US" sz="3000" b="1" dirty="0">
                <a:solidFill>
                  <a:srgbClr val="262626"/>
                </a:solidFill>
                <a:sym typeface="+mn-ea"/>
              </a:rPr>
              <a:t>5G应用场景</a:t>
            </a:r>
            <a:endParaRPr lang="zh-CN" altLang="en-US" sz="3000" b="1" dirty="0">
              <a:solidFill>
                <a:srgbClr val="262626"/>
              </a:solidFill>
              <a:sym typeface="+mn-ea"/>
            </a:endParaRPr>
          </a:p>
        </p:txBody>
      </p:sp>
      <p:cxnSp>
        <p:nvCxnSpPr>
          <p:cNvPr id="16" name="肘形连接符 15"/>
          <p:cNvCxnSpPr/>
          <p:nvPr/>
        </p:nvCxnSpPr>
        <p:spPr>
          <a:xfrm rot="10800000" flipH="1">
            <a:off x="9555480" y="3429000"/>
            <a:ext cx="1718310" cy="3175"/>
          </a:xfrm>
          <a:prstGeom prst="bentConnector5">
            <a:avLst>
              <a:gd name="adj1" fmla="val 221"/>
              <a:gd name="adj2" fmla="val -45379999"/>
              <a:gd name="adj3" fmla="val 100184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7" idx="1"/>
            <a:endCxn id="7" idx="3"/>
          </p:cNvCxnSpPr>
          <p:nvPr/>
        </p:nvCxnSpPr>
        <p:spPr>
          <a:xfrm rot="10800000" flipH="1">
            <a:off x="819150" y="3429635"/>
            <a:ext cx="1718310" cy="3175"/>
          </a:xfrm>
          <a:prstGeom prst="bentConnector5">
            <a:avLst>
              <a:gd name="adj1" fmla="val -73"/>
              <a:gd name="adj2" fmla="val 45739999"/>
              <a:gd name="adj3" fmla="val 10003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 bldLvl="0" animBg="1"/>
      <p:bldP spid="13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34.xml><?xml version="1.0" encoding="utf-8"?>
<p:tagLst xmlns:p="http://schemas.openxmlformats.org/presentationml/2006/main">
  <p:tag name="PA" val="v3.0.1"/>
</p:tagLst>
</file>

<file path=ppt/tags/tag35.xml><?xml version="1.0" encoding="utf-8"?>
<p:tagLst xmlns:p="http://schemas.openxmlformats.org/presentationml/2006/main">
  <p:tag name="PA" val="v3.0.1"/>
</p:tagLst>
</file>

<file path=ppt/tags/tag36.xml><?xml version="1.0" encoding="utf-8"?>
<p:tagLst xmlns:p="http://schemas.openxmlformats.org/presentationml/2006/main">
  <p:tag name="PA" val="v3.0.1"/>
</p:tagLst>
</file>

<file path=ppt/tags/tag37.xml><?xml version="1.0" encoding="utf-8"?>
<p:tagLst xmlns:p="http://schemas.openxmlformats.org/presentationml/2006/main">
  <p:tag name="PA" val="v3.0.1"/>
</p:tagLst>
</file>

<file path=ppt/tags/tag38.xml><?xml version="1.0" encoding="utf-8"?>
<p:tagLst xmlns:p="http://schemas.openxmlformats.org/presentationml/2006/main">
  <p:tag name="PA" val="v3.0.1"/>
</p:tagLst>
</file>

<file path=ppt/tags/tag39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PA" val="v3.0.1"/>
</p:tagLst>
</file>

<file path=ppt/tags/tag41.xml><?xml version="1.0" encoding="utf-8"?>
<p:tagLst xmlns:p="http://schemas.openxmlformats.org/presentationml/2006/main">
  <p:tag name="KSO_WM_UNIT_TABLE_BEAUTIFY" val="smartTable{d832a6fd-8a00-44ac-8732-ef3fb3abe9cd}"/>
</p:tagLst>
</file>

<file path=ppt/tags/tag42.xml><?xml version="1.0" encoding="utf-8"?>
<p:tagLst xmlns:p="http://schemas.openxmlformats.org/presentationml/2006/main">
  <p:tag name="PA" val="v3.0.1"/>
</p:tagLst>
</file>

<file path=ppt/tags/tag43.xml><?xml version="1.0" encoding="utf-8"?>
<p:tagLst xmlns:p="http://schemas.openxmlformats.org/presentationml/2006/main">
  <p:tag name="KSO_WM_UNIT_TABLE_BEAUTIFY" val="smartTable{6ae958fb-cbb1-4e12-879a-3bd52f719308}"/>
</p:tagLst>
</file>

<file path=ppt/tags/tag44.xml><?xml version="1.0" encoding="utf-8"?>
<p:tagLst xmlns:p="http://schemas.openxmlformats.org/presentationml/2006/main">
  <p:tag name="PA" val="v3.0.1"/>
</p:tagLst>
</file>

<file path=ppt/tags/tag45.xml><?xml version="1.0" encoding="utf-8"?>
<p:tagLst xmlns:p="http://schemas.openxmlformats.org/presentationml/2006/main">
  <p:tag name="PA" val="v3.0.1"/>
</p:tagLst>
</file>

<file path=ppt/tags/tag46.xml><?xml version="1.0" encoding="utf-8"?>
<p:tagLst xmlns:p="http://schemas.openxmlformats.org/presentationml/2006/main">
  <p:tag name="PA" val="v3.0.1"/>
</p:tagLst>
</file>

<file path=ppt/tags/tag47.xml><?xml version="1.0" encoding="utf-8"?>
<p:tagLst xmlns:p="http://schemas.openxmlformats.org/presentationml/2006/main">
  <p:tag name="PA" val="v3.0.1"/>
</p:tagLst>
</file>

<file path=ppt/tags/tag48.xml><?xml version="1.0" encoding="utf-8"?>
<p:tagLst xmlns:p="http://schemas.openxmlformats.org/presentationml/2006/main">
  <p:tag name="PA" val="v3.0.1"/>
</p:tagLst>
</file>

<file path=ppt/tags/tag49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PA" val="v3.0.1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PA" val="v3.0.1"/>
</p:tagLst>
</file>

<file path=ppt/tags/tag55.xml><?xml version="1.0" encoding="utf-8"?>
<p:tagLst xmlns:p="http://schemas.openxmlformats.org/presentationml/2006/main">
  <p:tag name="PA" val="v3.0.1"/>
</p:tagLst>
</file>

<file path=ppt/tags/tag56.xml><?xml version="1.0" encoding="utf-8"?>
<p:tagLst xmlns:p="http://schemas.openxmlformats.org/presentationml/2006/main">
  <p:tag name="PA" val="v3.0.1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60.xml><?xml version="1.0" encoding="utf-8"?>
<p:tagLst xmlns:p="http://schemas.openxmlformats.org/presentationml/2006/main">
  <p:tag name="PA" val="v3.0.1"/>
</p:tagLst>
</file>

<file path=ppt/tags/tag61.xml><?xml version="1.0" encoding="utf-8"?>
<p:tagLst xmlns:p="http://schemas.openxmlformats.org/presentationml/2006/main">
  <p:tag name="PA" val="v3.0.1"/>
</p:tagLst>
</file>

<file path=ppt/tags/tag62.xml><?xml version="1.0" encoding="utf-8"?>
<p:tagLst xmlns:p="http://schemas.openxmlformats.org/presentationml/2006/main">
  <p:tag name="PA" val="v3.0.1"/>
</p:tagLst>
</file>

<file path=ppt/tags/tag63.xml><?xml version="1.0" encoding="utf-8"?>
<p:tagLst xmlns:p="http://schemas.openxmlformats.org/presentationml/2006/main">
  <p:tag name="PA" val="v3.0.1"/>
</p:tagLst>
</file>

<file path=ppt/tags/tag64.xml><?xml version="1.0" encoding="utf-8"?>
<p:tagLst xmlns:p="http://schemas.openxmlformats.org/presentationml/2006/main">
  <p:tag name="PA" val="v3.0.1"/>
</p:tagLst>
</file>

<file path=ppt/tags/tag65.xml><?xml version="1.0" encoding="utf-8"?>
<p:tagLst xmlns:p="http://schemas.openxmlformats.org/presentationml/2006/main">
  <p:tag name="PA" val="v3.0.1"/>
</p:tagLst>
</file>

<file path=ppt/tags/tag66.xml><?xml version="1.0" encoding="utf-8"?>
<p:tagLst xmlns:p="http://schemas.openxmlformats.org/presentationml/2006/main">
  <p:tag name="PA" val="v3.0.1"/>
</p:tagLst>
</file>

<file path=ppt/tags/tag67.xml><?xml version="1.0" encoding="utf-8"?>
<p:tagLst xmlns:p="http://schemas.openxmlformats.org/presentationml/2006/main">
  <p:tag name="PA" val="v3.0.1"/>
</p:tagLst>
</file>

<file path=ppt/tags/tag68.xml><?xml version="1.0" encoding="utf-8"?>
<p:tagLst xmlns:p="http://schemas.openxmlformats.org/presentationml/2006/main">
  <p:tag name="PA" val="v3.0.1"/>
</p:tagLst>
</file>

<file path=ppt/tags/tag69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70.xml><?xml version="1.0" encoding="utf-8"?>
<p:tagLst xmlns:p="http://schemas.openxmlformats.org/presentationml/2006/main">
  <p:tag name="PA" val="v3.0.1"/>
</p:tagLst>
</file>

<file path=ppt/tags/tag71.xml><?xml version="1.0" encoding="utf-8"?>
<p:tagLst xmlns:p="http://schemas.openxmlformats.org/presentationml/2006/main">
  <p:tag name="PA" val="v3.0.1"/>
</p:tagLst>
</file>

<file path=ppt/tags/tag72.xml><?xml version="1.0" encoding="utf-8"?>
<p:tagLst xmlns:p="http://schemas.openxmlformats.org/presentationml/2006/main">
  <p:tag name="PA" val="v3.0.1"/>
</p:tagLst>
</file>

<file path=ppt/tags/tag73.xml><?xml version="1.0" encoding="utf-8"?>
<p:tagLst xmlns:p="http://schemas.openxmlformats.org/presentationml/2006/main">
  <p:tag name="PA" val="v3.0.1"/>
</p:tagLst>
</file>

<file path=ppt/tags/tag74.xml><?xml version="1.0" encoding="utf-8"?>
<p:tagLst xmlns:p="http://schemas.openxmlformats.org/presentationml/2006/main">
  <p:tag name="PA" val="v3.0.1"/>
</p:tagLst>
</file>

<file path=ppt/tags/tag75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5045</Words>
  <Application>WPS 演示</Application>
  <PresentationFormat>宽屏</PresentationFormat>
  <Paragraphs>544</Paragraphs>
  <Slides>52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6" baseType="lpstr">
      <vt:lpstr>Arial</vt:lpstr>
      <vt:lpstr>宋体</vt:lpstr>
      <vt:lpstr>Wingdings</vt:lpstr>
      <vt:lpstr>Times New Roman</vt:lpstr>
      <vt:lpstr>微软雅黑</vt:lpstr>
      <vt:lpstr>Gill Sans</vt:lpstr>
      <vt:lpstr>Calibri</vt:lpstr>
      <vt:lpstr>Arial Unicode MS</vt:lpstr>
      <vt:lpstr>Calibri Light</vt:lpstr>
      <vt:lpstr>方正兰亭细黑_GBK_M</vt:lpstr>
      <vt:lpstr>黑体</vt:lpstr>
      <vt:lpstr>Segoe UI</vt:lpstr>
      <vt:lpstr>Impact</vt:lpstr>
      <vt:lpstr>MS PGothic</vt:lpstr>
      <vt:lpstr>华文行楷</vt:lpstr>
      <vt:lpstr>Abraham Lincoln</vt:lpstr>
      <vt:lpstr>Segoe Print</vt:lpstr>
      <vt:lpstr>Lato Light</vt:lpstr>
      <vt:lpstr>Roboto Light</vt:lpstr>
      <vt:lpstr>Gill Sans MT</vt:lpstr>
      <vt:lpstr>等线</vt:lpstr>
      <vt:lpstr>微软雅黑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微言、精义</cp:lastModifiedBy>
  <cp:revision>95</cp:revision>
  <dcterms:created xsi:type="dcterms:W3CDTF">2017-05-23T07:09:00Z</dcterms:created>
  <dcterms:modified xsi:type="dcterms:W3CDTF">2020-08-12T12:28:54Z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